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Lst>
  <p:notesMasterIdLst>
    <p:notesMasterId r:id="rId32"/>
  </p:notesMasterIdLst>
  <p:handoutMasterIdLst>
    <p:handoutMasterId r:id="rId33"/>
  </p:handoutMasterIdLst>
  <p:sldIdLst>
    <p:sldId id="258" r:id="rId3"/>
    <p:sldId id="2076138709" r:id="rId4"/>
    <p:sldId id="257" r:id="rId5"/>
    <p:sldId id="259" r:id="rId6"/>
    <p:sldId id="260" r:id="rId7"/>
    <p:sldId id="261" r:id="rId8"/>
    <p:sldId id="262" r:id="rId9"/>
    <p:sldId id="2076138711" r:id="rId10"/>
    <p:sldId id="263" r:id="rId11"/>
    <p:sldId id="264" r:id="rId12"/>
    <p:sldId id="3183" r:id="rId13"/>
    <p:sldId id="3185" r:id="rId14"/>
    <p:sldId id="3184" r:id="rId15"/>
    <p:sldId id="2076138705" r:id="rId16"/>
    <p:sldId id="2076138713" r:id="rId17"/>
    <p:sldId id="390" r:id="rId18"/>
    <p:sldId id="2076138712" r:id="rId19"/>
    <p:sldId id="265" r:id="rId20"/>
    <p:sldId id="2076138720" r:id="rId21"/>
    <p:sldId id="2076138721" r:id="rId22"/>
    <p:sldId id="2076138722" r:id="rId23"/>
    <p:sldId id="2076138723" r:id="rId24"/>
    <p:sldId id="2076138724" r:id="rId25"/>
    <p:sldId id="2076138725" r:id="rId26"/>
    <p:sldId id="2076138707" r:id="rId27"/>
    <p:sldId id="2076138718" r:id="rId28"/>
    <p:sldId id="2076138714" r:id="rId29"/>
    <p:sldId id="2076138726" r:id="rId30"/>
    <p:sldId id="2076138727"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725"/>
    <a:srgbClr val="FF3300"/>
    <a:srgbClr val="F7F464"/>
    <a:srgbClr val="22B3C9"/>
    <a:srgbClr val="00499F"/>
    <a:srgbClr val="53B244"/>
    <a:srgbClr val="FED327"/>
    <a:srgbClr val="EA5A45"/>
    <a:srgbClr val="80CB73"/>
    <a:srgbClr val="B5B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3A91921-123C-4D1D-981F-7F37E1EF9C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1FDAE201-F725-4634-A2EC-E10F3FE2C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8B019-8111-4897-89AF-D552F40F3062}" type="datetimeFigureOut">
              <a:rPr lang="zh-TW" altLang="en-US" smtClean="0"/>
              <a:t>2024/8/28</a:t>
            </a:fld>
            <a:endParaRPr lang="zh-TW" altLang="en-US"/>
          </a:p>
        </p:txBody>
      </p:sp>
      <p:sp>
        <p:nvSpPr>
          <p:cNvPr id="4" name="頁尾版面配置區 3">
            <a:extLst>
              <a:ext uri="{FF2B5EF4-FFF2-40B4-BE49-F238E27FC236}">
                <a16:creationId xmlns:a16="http://schemas.microsoft.com/office/drawing/2014/main" id="{9CEFAD5F-892F-4F0D-B5B7-1789048AB4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B9EFFB31-BC6D-4C16-A08B-459C99816D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E24566-B05F-4266-A251-A79B2300A1E2}" type="slidenum">
              <a:rPr lang="zh-TW" altLang="en-US" smtClean="0"/>
              <a:t>‹#›</a:t>
            </a:fld>
            <a:endParaRPr lang="zh-TW" altLang="en-US"/>
          </a:p>
        </p:txBody>
      </p:sp>
    </p:spTree>
    <p:extLst>
      <p:ext uri="{BB962C8B-B14F-4D97-AF65-F5344CB8AC3E}">
        <p14:creationId xmlns:p14="http://schemas.microsoft.com/office/powerpoint/2010/main" val="304539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F952-EB96-49DF-8333-C79736184BC2}" type="datetimeFigureOut">
              <a:rPr lang="zh-TW" altLang="en-US" smtClean="0"/>
              <a:t>2024/8/28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C1862-1A7F-474C-9DF0-4DF30373D721}" type="slidenum">
              <a:rPr lang="zh-TW" altLang="en-US" smtClean="0"/>
              <a:t>‹#›</a:t>
            </a:fld>
            <a:endParaRPr lang="zh-TW" altLang="en-US"/>
          </a:p>
        </p:txBody>
      </p:sp>
    </p:spTree>
    <p:extLst>
      <p:ext uri="{BB962C8B-B14F-4D97-AF65-F5344CB8AC3E}">
        <p14:creationId xmlns:p14="http://schemas.microsoft.com/office/powerpoint/2010/main" val="120896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7511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9474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B50F-BD6B-493A-B6D7-F4B32424E66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70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1100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E9FDD-1EF8-48B2-BF5F-73829B9CEEC1}"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91726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19078E8-FAD7-42A2-8DF3-5CBA78B3FF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13" y="0"/>
            <a:ext cx="12000775" cy="6858000"/>
          </a:xfrm>
          <a:prstGeom prst="rect">
            <a:avLst/>
          </a:prstGeom>
        </p:spPr>
      </p:pic>
      <p:sp>
        <p:nvSpPr>
          <p:cNvPr id="5" name="矩形 4">
            <a:extLst>
              <a:ext uri="{FF2B5EF4-FFF2-40B4-BE49-F238E27FC236}">
                <a16:creationId xmlns:a16="http://schemas.microsoft.com/office/drawing/2014/main" id="{01394A9D-614A-4221-8401-88187277D93C}"/>
              </a:ext>
            </a:extLst>
          </p:cNvPr>
          <p:cNvSpPr/>
          <p:nvPr userDrawn="1"/>
        </p:nvSpPr>
        <p:spPr>
          <a:xfrm>
            <a:off x="3479800" y="2023533"/>
            <a:ext cx="2683933" cy="1168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 name="矩形 5">
            <a:extLst>
              <a:ext uri="{FF2B5EF4-FFF2-40B4-BE49-F238E27FC236}">
                <a16:creationId xmlns:a16="http://schemas.microsoft.com/office/drawing/2014/main" id="{FD94CEE6-4839-45EF-9C5C-4B0681B9279D}"/>
              </a:ext>
            </a:extLst>
          </p:cNvPr>
          <p:cNvSpPr/>
          <p:nvPr userDrawn="1"/>
        </p:nvSpPr>
        <p:spPr>
          <a:xfrm>
            <a:off x="3479800" y="2870200"/>
            <a:ext cx="5257800" cy="13123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 name="文字方塊 6">
            <a:extLst>
              <a:ext uri="{FF2B5EF4-FFF2-40B4-BE49-F238E27FC236}">
                <a16:creationId xmlns:a16="http://schemas.microsoft.com/office/drawing/2014/main" id="{4931A717-04A8-4CF6-9E1F-460010CC156D}"/>
              </a:ext>
            </a:extLst>
          </p:cNvPr>
          <p:cNvSpPr txBox="1"/>
          <p:nvPr userDrawn="1"/>
        </p:nvSpPr>
        <p:spPr>
          <a:xfrm>
            <a:off x="3554155" y="2022383"/>
            <a:ext cx="5109091" cy="2308324"/>
          </a:xfrm>
          <a:prstGeom prst="rect">
            <a:avLst/>
          </a:prstGeom>
          <a:noFill/>
        </p:spPr>
        <p:txBody>
          <a:bodyPr wrap="none" rtlCol="0">
            <a:spAutoFit/>
          </a:bodyPr>
          <a:lstStyle/>
          <a:p>
            <a:pPr algn="ctr"/>
            <a:r>
              <a:rPr lang="en-US" altLang="zh-TW" sz="4800" b="1" dirty="0">
                <a:latin typeface="Microsoft YaHei" panose="020B0503020204020204" pitchFamily="34" charset="-122"/>
                <a:ea typeface="Microsoft YaHei" panose="020B0503020204020204" pitchFamily="34" charset="-122"/>
              </a:rPr>
              <a:t>113</a:t>
            </a:r>
            <a:r>
              <a:rPr lang="zh-TW" altLang="en-US" sz="4800" b="1" dirty="0">
                <a:latin typeface="Microsoft YaHei" panose="020B0503020204020204" pitchFamily="34" charset="-122"/>
                <a:ea typeface="Microsoft YaHei" panose="020B0503020204020204" pitchFamily="34" charset="-122"/>
              </a:rPr>
              <a:t>年</a:t>
            </a:r>
            <a:endParaRPr lang="en-US" altLang="zh-TW" sz="4800" b="1" dirty="0">
              <a:latin typeface="Microsoft YaHei" panose="020B0503020204020204" pitchFamily="34" charset="-122"/>
              <a:ea typeface="Microsoft YaHei" panose="020B0503020204020204" pitchFamily="34" charset="-122"/>
            </a:endParaRPr>
          </a:p>
          <a:p>
            <a:pPr algn="ctr"/>
            <a:r>
              <a:rPr lang="zh-TW" altLang="en-US" sz="4800" b="1" dirty="0">
                <a:latin typeface="Microsoft YaHei" panose="020B0503020204020204" pitchFamily="34" charset="-122"/>
                <a:ea typeface="Microsoft YaHei" panose="020B0503020204020204" pitchFamily="34" charset="-122"/>
              </a:rPr>
              <a:t>偏鄉數位提升計畫</a:t>
            </a:r>
            <a:endParaRPr lang="en-US" altLang="zh-TW" sz="4800" b="1" dirty="0">
              <a:latin typeface="Microsoft YaHei" panose="020B0503020204020204" pitchFamily="34" charset="-122"/>
              <a:ea typeface="Microsoft YaHei" panose="020B0503020204020204" pitchFamily="34" charset="-122"/>
            </a:endParaRPr>
          </a:p>
          <a:p>
            <a:pPr algn="ctr"/>
            <a:r>
              <a:rPr lang="zh-TW" altLang="en-US" sz="4800" b="1" dirty="0">
                <a:latin typeface="Microsoft YaHei" panose="020B0503020204020204" pitchFamily="34" charset="-122"/>
                <a:ea typeface="Microsoft YaHei" panose="020B0503020204020204" pitchFamily="34" charset="-122"/>
              </a:rPr>
              <a:t>申請說明會</a:t>
            </a:r>
          </a:p>
        </p:txBody>
      </p:sp>
    </p:spTree>
    <p:extLst>
      <p:ext uri="{BB962C8B-B14F-4D97-AF65-F5344CB8AC3E}">
        <p14:creationId xmlns:p14="http://schemas.microsoft.com/office/powerpoint/2010/main" val="37045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664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65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202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48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grpSp>
        <p:nvGrpSpPr>
          <p:cNvPr id="62" name="Google Shape;62;p4"/>
          <p:cNvGrpSpPr/>
          <p:nvPr/>
        </p:nvGrpSpPr>
        <p:grpSpPr>
          <a:xfrm>
            <a:off x="-3" y="-28267"/>
            <a:ext cx="12223335" cy="6908200"/>
            <a:chOff x="-2" y="-21200"/>
            <a:chExt cx="9167501" cy="5181150"/>
          </a:xfrm>
        </p:grpSpPr>
        <p:sp>
          <p:nvSpPr>
            <p:cNvPr id="63" name="Google Shape;63;p4"/>
            <p:cNvSpPr/>
            <p:nvPr/>
          </p:nvSpPr>
          <p:spPr>
            <a:xfrm>
              <a:off x="75" y="-21200"/>
              <a:ext cx="1637400" cy="425700"/>
            </a:xfrm>
            <a:prstGeom prst="rect">
              <a:avLst/>
            </a:prstGeom>
            <a:solidFill>
              <a:srgbClr val="EA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7502400" y="500"/>
              <a:ext cx="1637400" cy="828000"/>
            </a:xfrm>
            <a:prstGeom prst="rect">
              <a:avLst/>
            </a:prstGeom>
            <a:solidFill>
              <a:srgbClr val="99E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userDrawn="1"/>
          </p:nvSpPr>
          <p:spPr>
            <a:xfrm rot="10800000">
              <a:off x="-2" y="4315022"/>
              <a:ext cx="829002" cy="827903"/>
            </a:xfrm>
            <a:custGeom>
              <a:avLst/>
              <a:gdLst/>
              <a:ahLst/>
              <a:cxnLst/>
              <a:rect l="l" t="t" r="r" b="b"/>
              <a:pathLst>
                <a:path w="71651" h="71556" extrusionOk="0">
                  <a:moveTo>
                    <a:pt x="1" y="0"/>
                  </a:moveTo>
                  <a:lnTo>
                    <a:pt x="71651" y="71556"/>
                  </a:lnTo>
                  <a:lnTo>
                    <a:pt x="71651" y="0"/>
                  </a:lnTo>
                  <a:close/>
                </a:path>
              </a:pathLst>
            </a:custGeom>
            <a:solidFill>
              <a:srgbClr val="004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8318575" y="0"/>
              <a:ext cx="848032" cy="1649375"/>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rgbClr val="80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318575" y="3906899"/>
              <a:ext cx="825440" cy="1243169"/>
            </a:xfrm>
            <a:custGeom>
              <a:avLst/>
              <a:gdLst/>
              <a:ahLst/>
              <a:cxnLst/>
              <a:rect l="l" t="t" r="r" b="b"/>
              <a:pathLst>
                <a:path w="50194" h="102466" extrusionOk="0">
                  <a:moveTo>
                    <a:pt x="0" y="0"/>
                  </a:moveTo>
                  <a:lnTo>
                    <a:pt x="0" y="102466"/>
                  </a:lnTo>
                  <a:lnTo>
                    <a:pt x="50193" y="102466"/>
                  </a:lnTo>
                  <a:lnTo>
                    <a:pt x="50193" y="0"/>
                  </a:lnTo>
                  <a:close/>
                </a:path>
              </a:pathLst>
            </a:custGeom>
            <a:solidFill>
              <a:srgbClr val="EA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4"/>
            <p:cNvGrpSpPr/>
            <p:nvPr/>
          </p:nvGrpSpPr>
          <p:grpSpPr>
            <a:xfrm rot="5400000">
              <a:off x="8200777" y="3882468"/>
              <a:ext cx="262420" cy="1671025"/>
              <a:chOff x="3597008" y="272450"/>
              <a:chExt cx="209267" cy="1343700"/>
            </a:xfrm>
          </p:grpSpPr>
          <p:sp>
            <p:nvSpPr>
              <p:cNvPr id="69" name="Google Shape;69;p4"/>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 name="Google Shape;71;p4"/>
            <p:cNvSpPr/>
            <p:nvPr/>
          </p:nvSpPr>
          <p:spPr>
            <a:xfrm>
              <a:off x="5859075" y="4734250"/>
              <a:ext cx="1637400" cy="425700"/>
            </a:xfrm>
            <a:prstGeom prst="rect">
              <a:avLst/>
            </a:prstGeom>
            <a:solidFill>
              <a:srgbClr val="F4A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4"/>
          <p:cNvSpPr txBox="1">
            <a:spLocks noGrp="1"/>
          </p:cNvSpPr>
          <p:nvPr>
            <p:ph type="body" idx="1"/>
          </p:nvPr>
        </p:nvSpPr>
        <p:spPr>
          <a:xfrm>
            <a:off x="1092000" y="1713800"/>
            <a:ext cx="10008000" cy="44076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accent2"/>
              </a:buClr>
              <a:buSzPts val="1400"/>
              <a:buAutoNum type="arabicPeriod"/>
              <a:defRPr sz="1600">
                <a:solidFill>
                  <a:schemeClr val="dk1"/>
                </a:solidFill>
              </a:defRPr>
            </a:lvl1pPr>
            <a:lvl2pPr marL="1219170" lvl="1" indent="-423323">
              <a:spcBef>
                <a:spcPts val="0"/>
              </a:spcBef>
              <a:spcAft>
                <a:spcPts val="0"/>
              </a:spcAft>
              <a:buClr>
                <a:schemeClr val="dk1"/>
              </a:buClr>
              <a:buSzPts val="1400"/>
              <a:buAutoNum type="alphaLcPeriod"/>
              <a:defRPr>
                <a:solidFill>
                  <a:schemeClr val="dk1"/>
                </a:solidFill>
              </a:defRPr>
            </a:lvl2pPr>
            <a:lvl3pPr marL="1828754" lvl="2" indent="-423323">
              <a:spcBef>
                <a:spcPts val="2133"/>
              </a:spcBef>
              <a:spcAft>
                <a:spcPts val="0"/>
              </a:spcAft>
              <a:buClr>
                <a:schemeClr val="dk1"/>
              </a:buClr>
              <a:buSzPts val="1400"/>
              <a:buAutoNum type="romanLcPeriod"/>
              <a:defRPr>
                <a:solidFill>
                  <a:schemeClr val="dk1"/>
                </a:solidFill>
              </a:defRPr>
            </a:lvl3pPr>
            <a:lvl4pPr marL="2438339" lvl="3" indent="-423323">
              <a:spcBef>
                <a:spcPts val="2133"/>
              </a:spcBef>
              <a:spcAft>
                <a:spcPts val="0"/>
              </a:spcAft>
              <a:buClr>
                <a:schemeClr val="dk1"/>
              </a:buClr>
              <a:buSzPts val="1400"/>
              <a:buAutoNum type="arabicPeriod"/>
              <a:defRPr>
                <a:solidFill>
                  <a:schemeClr val="dk1"/>
                </a:solidFill>
              </a:defRPr>
            </a:lvl4pPr>
            <a:lvl5pPr marL="3047924" lvl="4" indent="-423323">
              <a:spcBef>
                <a:spcPts val="2133"/>
              </a:spcBef>
              <a:spcAft>
                <a:spcPts val="0"/>
              </a:spcAft>
              <a:buClr>
                <a:schemeClr val="dk1"/>
              </a:buClr>
              <a:buSzPts val="1400"/>
              <a:buAutoNum type="alphaLcPeriod"/>
              <a:defRPr>
                <a:solidFill>
                  <a:schemeClr val="dk1"/>
                </a:solidFill>
              </a:defRPr>
            </a:lvl5pPr>
            <a:lvl6pPr marL="3657509" lvl="5" indent="-423323">
              <a:spcBef>
                <a:spcPts val="2133"/>
              </a:spcBef>
              <a:spcAft>
                <a:spcPts val="0"/>
              </a:spcAft>
              <a:buClr>
                <a:schemeClr val="dk1"/>
              </a:buClr>
              <a:buSzPts val="1400"/>
              <a:buAutoNum type="romanLcPeriod"/>
              <a:defRPr>
                <a:solidFill>
                  <a:schemeClr val="dk1"/>
                </a:solidFill>
              </a:defRPr>
            </a:lvl6pPr>
            <a:lvl7pPr marL="4267093" lvl="6" indent="-423323">
              <a:spcBef>
                <a:spcPts val="2133"/>
              </a:spcBef>
              <a:spcAft>
                <a:spcPts val="0"/>
              </a:spcAft>
              <a:buClr>
                <a:schemeClr val="dk1"/>
              </a:buClr>
              <a:buSzPts val="1400"/>
              <a:buAutoNum type="arabicPeriod"/>
              <a:defRPr>
                <a:solidFill>
                  <a:schemeClr val="dk1"/>
                </a:solidFill>
              </a:defRPr>
            </a:lvl7pPr>
            <a:lvl8pPr marL="4876678" lvl="7" indent="-423323">
              <a:spcBef>
                <a:spcPts val="2133"/>
              </a:spcBef>
              <a:spcAft>
                <a:spcPts val="0"/>
              </a:spcAft>
              <a:buClr>
                <a:schemeClr val="dk1"/>
              </a:buClr>
              <a:buSzPts val="1400"/>
              <a:buAutoNum type="alphaLcPeriod"/>
              <a:defRPr>
                <a:solidFill>
                  <a:schemeClr val="dk1"/>
                </a:solidFill>
              </a:defRPr>
            </a:lvl8pPr>
            <a:lvl9pPr marL="5486263" lvl="8" indent="-423323">
              <a:spcBef>
                <a:spcPts val="2133"/>
              </a:spcBef>
              <a:spcAft>
                <a:spcPts val="2133"/>
              </a:spcAft>
              <a:buClr>
                <a:schemeClr val="dk1"/>
              </a:buClr>
              <a:buSzPts val="1400"/>
              <a:buAutoNum type="romanLcPeriod"/>
              <a:defRPr>
                <a:solidFill>
                  <a:schemeClr val="dk1"/>
                </a:solidFill>
              </a:defRPr>
            </a:lvl9pPr>
          </a:lstStyle>
          <a:p>
            <a:endParaRPr dirty="0"/>
          </a:p>
        </p:txBody>
      </p:sp>
      <p:sp>
        <p:nvSpPr>
          <p:cNvPr id="73" name="Google Shape;73;p4"/>
          <p:cNvSpPr txBox="1">
            <a:spLocks noGrp="1"/>
          </p:cNvSpPr>
          <p:nvPr>
            <p:ph type="title"/>
          </p:nvPr>
        </p:nvSpPr>
        <p:spPr>
          <a:xfrm>
            <a:off x="1092000" y="926667"/>
            <a:ext cx="10008000" cy="77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dirty="0"/>
          </a:p>
        </p:txBody>
      </p:sp>
      <p:pic>
        <p:nvPicPr>
          <p:cNvPr id="15" name="Picture 2" descr="首頁-DIGITAL+數位創新補助平台">
            <a:extLst>
              <a:ext uri="{FF2B5EF4-FFF2-40B4-BE49-F238E27FC236}">
                <a16:creationId xmlns:a16="http://schemas.microsoft.com/office/drawing/2014/main" id="{8443BB5B-9EC9-4458-B621-B56DFB1836A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39759" y="7476"/>
            <a:ext cx="2352479" cy="534427"/>
          </a:xfrm>
          <a:prstGeom prst="rect">
            <a:avLst/>
          </a:prstGeom>
          <a:noFill/>
          <a:extLst>
            <a:ext uri="{909E8E84-426E-40DD-AFC4-6F175D3DCCD1}">
              <a14:hiddenFill xmlns:a14="http://schemas.microsoft.com/office/drawing/2010/main">
                <a:solidFill>
                  <a:srgbClr val="FFFFFF"/>
                </a:solidFill>
              </a14:hiddenFill>
            </a:ext>
          </a:extLst>
        </p:spPr>
      </p:pic>
      <p:sp>
        <p:nvSpPr>
          <p:cNvPr id="17" name="投影片編號版面配置區 1">
            <a:extLst>
              <a:ext uri="{FF2B5EF4-FFF2-40B4-BE49-F238E27FC236}">
                <a16:creationId xmlns:a16="http://schemas.microsoft.com/office/drawing/2014/main" id="{32B9D6B4-6E02-43CE-8C94-B106EECAF60F}"/>
              </a:ext>
            </a:extLst>
          </p:cNvPr>
          <p:cNvSpPr txBox="1">
            <a:spLocks/>
          </p:cNvSpPr>
          <p:nvPr userDrawn="1"/>
        </p:nvSpPr>
        <p:spPr>
          <a:xfrm>
            <a:off x="11726499" y="6532942"/>
            <a:ext cx="374332" cy="302819"/>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altLang="zh-TW" sz="1000" b="1" smtClean="0">
                <a:solidFill>
                  <a:srgbClr val="1F323D"/>
                </a:solidFill>
                <a:latin typeface="Noto Sans TC Light" panose="020B0300000000000000" pitchFamily="34" charset="-120"/>
                <a:ea typeface="Noto Sans TC Light" panose="020B0300000000000000" pitchFamily="34" charset="-120"/>
              </a:rPr>
              <a:pPr/>
              <a:t>‹#›</a:t>
            </a:fld>
            <a:endParaRPr lang="zh-TW" altLang="en-US" sz="1000" b="1" dirty="0">
              <a:solidFill>
                <a:srgbClr val="1F323D"/>
              </a:solidFill>
              <a:latin typeface="Noto Sans TC Light" panose="020B0300000000000000" pitchFamily="34" charset="-120"/>
              <a:ea typeface="Noto Sans TC Light" panose="020B0300000000000000" pitchFamily="34" charset="-120"/>
            </a:endParaRPr>
          </a:p>
        </p:txBody>
      </p:sp>
    </p:spTree>
    <p:extLst>
      <p:ext uri="{BB962C8B-B14F-4D97-AF65-F5344CB8AC3E}">
        <p14:creationId xmlns:p14="http://schemas.microsoft.com/office/powerpoint/2010/main" val="41860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001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562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1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82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5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8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516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500"/>
              <a:buFont typeface="Josefin Sans SemiBold"/>
              <a:buNone/>
              <a:defRPr sz="3500">
                <a:solidFill>
                  <a:schemeClr val="accent6"/>
                </a:solidFill>
                <a:latin typeface="Josefin Sans SemiBold"/>
                <a:ea typeface="Josefin Sans SemiBold"/>
                <a:cs typeface="Josefin Sans SemiBold"/>
                <a:sym typeface="Josefin Sans SemiBold"/>
              </a:defRPr>
            </a:lvl1pPr>
            <a:lvl2pPr lvl="1">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2pPr>
            <a:lvl3pPr lvl="2">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3pPr>
            <a:lvl4pPr lvl="3">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4pPr>
            <a:lvl5pPr lvl="4">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5pPr>
            <a:lvl6pPr lvl="5">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6pPr>
            <a:lvl7pPr lvl="6">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7pPr>
            <a:lvl8pPr lvl="7">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8pPr>
            <a:lvl9pPr lvl="8">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307642513"/>
      </p:ext>
    </p:extLst>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52893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vol.mohw.gov.tw/vol2/sysOrg/index?format=&amp;max=10&amp;offset=50"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3t.org.tw/News_Content.aspx?n=61&amp;s=1539&amp;Create=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80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91C9C5B9-B412-42E2-8FB0-0CFA7EDAB2FD}"/>
              </a:ext>
            </a:extLst>
          </p:cNvPr>
          <p:cNvSpPr txBox="1"/>
          <p:nvPr/>
        </p:nvSpPr>
        <p:spPr>
          <a:xfrm>
            <a:off x="-80474" y="688746"/>
            <a:ext cx="3341475" cy="461665"/>
          </a:xfrm>
          <a:prstGeom prst="rect">
            <a:avLst/>
          </a:prstGeom>
          <a:noFill/>
        </p:spPr>
        <p:txBody>
          <a:bodyPr wrap="square" rtlCol="0">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02</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、提案內容及類型</a:t>
            </a:r>
          </a:p>
        </p:txBody>
      </p:sp>
      <p:sp>
        <p:nvSpPr>
          <p:cNvPr id="5" name="矩形 4">
            <a:extLst>
              <a:ext uri="{FF2B5EF4-FFF2-40B4-BE49-F238E27FC236}">
                <a16:creationId xmlns:a16="http://schemas.microsoft.com/office/drawing/2014/main" id="{A9DA86AB-5063-42BB-ADAE-AC874F7C622B}"/>
              </a:ext>
            </a:extLst>
          </p:cNvPr>
          <p:cNvSpPr/>
          <p:nvPr/>
        </p:nvSpPr>
        <p:spPr>
          <a:xfrm>
            <a:off x="2409847" y="3299601"/>
            <a:ext cx="4086971" cy="20181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1219170">
              <a:lnSpc>
                <a:spcPts val="3067"/>
              </a:lnSpc>
              <a:spcBef>
                <a:spcPts val="320"/>
              </a:spcBef>
              <a:buClr>
                <a:srgbClr val="000000"/>
              </a:buClr>
              <a:buSzPts val="1400"/>
            </a:pP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協助至少</a:t>
            </a:r>
            <a:r>
              <a:rPr lang="en-US" altLang="zh-TW"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5</a:t>
            </a: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家</a:t>
            </a:r>
            <a:r>
              <a:rPr lang="zh-TW" altLang="en-US" sz="1867" kern="0" dirty="0">
                <a:solidFill>
                  <a:srgbClr val="F55B6A"/>
                </a:solidFill>
                <a:highlight>
                  <a:srgbClr val="FFFF00"/>
                </a:highlight>
                <a:latin typeface="jf open 粉圓 2.0" panose="020B0000000000000000" pitchFamily="34" charset="-120"/>
                <a:ea typeface="jf open 粉圓 2.0" panose="020B0000000000000000" pitchFamily="34" charset="-120"/>
                <a:cs typeface="標楷體" panose="03000509000000000000" pitchFamily="65" charset="-120"/>
                <a:sym typeface="Arial"/>
              </a:rPr>
              <a:t>非營利組織或企業</a:t>
            </a:r>
            <a:r>
              <a:rPr lang="zh-TW" altLang="en-US"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運用數位科技進行數位化，或發展數位行銷、智慧服務、客戶關係管理等，提升其數位認知、資訊素養、數位應用能力及營運能力。</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p:txBody>
      </p:sp>
      <p:sp>
        <p:nvSpPr>
          <p:cNvPr id="7" name="矩形 6">
            <a:extLst>
              <a:ext uri="{FF2B5EF4-FFF2-40B4-BE49-F238E27FC236}">
                <a16:creationId xmlns:a16="http://schemas.microsoft.com/office/drawing/2014/main" id="{00AA52DB-5DCD-4E96-A816-A987FD96D7AA}"/>
              </a:ext>
            </a:extLst>
          </p:cNvPr>
          <p:cNvSpPr/>
          <p:nvPr/>
        </p:nvSpPr>
        <p:spPr>
          <a:xfrm>
            <a:off x="3486484" y="2672292"/>
            <a:ext cx="2651688" cy="420564"/>
          </a:xfrm>
          <a:prstGeom prst="rect">
            <a:avLst/>
          </a:prstGeom>
        </p:spPr>
        <p:txBody>
          <a:bodyPr wrap="none">
            <a:spAutoFit/>
          </a:bodyPr>
          <a:lstStyle/>
          <a:p>
            <a:pPr algn="ctr" defTabSz="1219170">
              <a:buClr>
                <a:srgbClr val="000000"/>
              </a:buClr>
            </a:pPr>
            <a:r>
              <a:rPr lang="zh-TW" altLang="en-US" sz="2133" b="1" kern="0" dirty="0">
                <a:solidFill>
                  <a:srgbClr val="003F4F"/>
                </a:solidFill>
                <a:latin typeface="微軟正黑體" panose="020B0604030504040204" pitchFamily="34" charset="-120"/>
                <a:ea typeface="微軟正黑體" panose="020B0604030504040204" pitchFamily="34" charset="-120"/>
                <a:cs typeface="Arial"/>
                <a:sym typeface="Arial"/>
              </a:rPr>
              <a:t>類別一、數位擴散型</a:t>
            </a:r>
            <a:endParaRPr lang="en-US" altLang="zh-TW" sz="2133" b="1" kern="0" dirty="0">
              <a:solidFill>
                <a:srgbClr val="003F4F"/>
              </a:solidFill>
              <a:latin typeface="微軟正黑體" panose="020B0604030504040204" pitchFamily="34" charset="-120"/>
              <a:ea typeface="微軟正黑體" panose="020B0604030504040204" pitchFamily="34" charset="-120"/>
              <a:cs typeface="Arial"/>
              <a:sym typeface="Arial"/>
            </a:endParaRPr>
          </a:p>
        </p:txBody>
      </p:sp>
      <p:sp>
        <p:nvSpPr>
          <p:cNvPr id="8" name="矩形 7">
            <a:extLst>
              <a:ext uri="{FF2B5EF4-FFF2-40B4-BE49-F238E27FC236}">
                <a16:creationId xmlns:a16="http://schemas.microsoft.com/office/drawing/2014/main" id="{2A827ECF-B1A8-43ED-B075-DC107400415F}"/>
              </a:ext>
            </a:extLst>
          </p:cNvPr>
          <p:cNvSpPr/>
          <p:nvPr/>
        </p:nvSpPr>
        <p:spPr>
          <a:xfrm>
            <a:off x="6810347" y="3278793"/>
            <a:ext cx="4925779" cy="20181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1219170">
              <a:lnSpc>
                <a:spcPts val="3067"/>
              </a:lnSpc>
              <a:spcBef>
                <a:spcPts val="320"/>
              </a:spcBef>
              <a:buClr>
                <a:srgbClr val="000000"/>
              </a:buClr>
              <a:buSzPts val="1400"/>
            </a:pP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協助</a:t>
            </a:r>
            <a:r>
              <a:rPr lang="zh-TW" altLang="en-US" sz="1867" kern="0" dirty="0">
                <a:solidFill>
                  <a:srgbClr val="F55B6A"/>
                </a:solidFill>
                <a:highlight>
                  <a:srgbClr val="FFFF00"/>
                </a:highlight>
                <a:latin typeface="jf open 粉圓 2.0" panose="020B0000000000000000" pitchFamily="34" charset="-120"/>
                <a:ea typeface="jf open 粉圓 2.0" panose="020B0000000000000000" pitchFamily="34" charset="-120"/>
                <a:cs typeface="標楷體" panose="03000509000000000000" pitchFamily="65" charset="-120"/>
                <a:sym typeface="Arial"/>
              </a:rPr>
              <a:t>非營利組織</a:t>
            </a: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之具全國</a:t>
            </a:r>
            <a:r>
              <a:rPr lang="en-US" altLang="zh-TW"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跨縣市</a:t>
            </a:r>
            <a:r>
              <a:rPr lang="en-US" altLang="zh-TW"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』3</a:t>
            </a:r>
            <a:r>
              <a:rPr lang="zh-TW" altLang="en-US" sz="1867" kern="0" dirty="0">
                <a:solidFill>
                  <a:srgbClr val="F55B6A"/>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個（含）以上分支機構</a:t>
            </a:r>
            <a:r>
              <a:rPr lang="zh-TW" altLang="en-US"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，透過</a:t>
            </a:r>
            <a:r>
              <a:rPr lang="zh-TW"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數位服務應用優化或創新，導入各分支機構解決改善組織營運問題及需求，以強化其數位科技應用能力，提升作業流程效率、降低營運成本等運作效益。</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p:txBody>
      </p:sp>
      <p:sp>
        <p:nvSpPr>
          <p:cNvPr id="9" name="矩形 8">
            <a:extLst>
              <a:ext uri="{FF2B5EF4-FFF2-40B4-BE49-F238E27FC236}">
                <a16:creationId xmlns:a16="http://schemas.microsoft.com/office/drawing/2014/main" id="{931012EF-543F-4442-B476-F8F974474655}"/>
              </a:ext>
            </a:extLst>
          </p:cNvPr>
          <p:cNvSpPr/>
          <p:nvPr/>
        </p:nvSpPr>
        <p:spPr>
          <a:xfrm>
            <a:off x="7749264" y="2678221"/>
            <a:ext cx="2850545" cy="420564"/>
          </a:xfrm>
          <a:prstGeom prst="rect">
            <a:avLst/>
          </a:prstGeom>
        </p:spPr>
        <p:txBody>
          <a:bodyPr wrap="square">
            <a:spAutoFit/>
          </a:bodyPr>
          <a:lstStyle/>
          <a:p>
            <a:pPr algn="ctr" defTabSz="1219170">
              <a:buClr>
                <a:srgbClr val="000000"/>
              </a:buClr>
            </a:pPr>
            <a:r>
              <a:rPr lang="zh-TW" altLang="en-US" sz="2133" b="1" kern="0" dirty="0">
                <a:solidFill>
                  <a:srgbClr val="003F4F"/>
                </a:solidFill>
                <a:latin typeface="jf open 粉圓 2.0" panose="020B0000000000000000" pitchFamily="34" charset="-120"/>
                <a:ea typeface="jf open 粉圓 2.0" panose="020B0000000000000000" pitchFamily="34" charset="-120"/>
                <a:cs typeface="Arial"/>
                <a:sym typeface="Arial"/>
              </a:rPr>
              <a:t>類別二、組織優化型</a:t>
            </a:r>
          </a:p>
        </p:txBody>
      </p:sp>
      <p:pic>
        <p:nvPicPr>
          <p:cNvPr id="13" name="圖片 12">
            <a:extLst>
              <a:ext uri="{FF2B5EF4-FFF2-40B4-BE49-F238E27FC236}">
                <a16:creationId xmlns:a16="http://schemas.microsoft.com/office/drawing/2014/main" id="{DDE9AE9A-512F-4724-865A-F2080459C07E}"/>
              </a:ext>
            </a:extLst>
          </p:cNvPr>
          <p:cNvPicPr>
            <a:picLocks noChangeAspect="1"/>
          </p:cNvPicPr>
          <p:nvPr/>
        </p:nvPicPr>
        <p:blipFill>
          <a:blip r:embed="rId3"/>
          <a:stretch>
            <a:fillRect/>
          </a:stretch>
        </p:blipFill>
        <p:spPr>
          <a:xfrm>
            <a:off x="2916768" y="2435231"/>
            <a:ext cx="688467" cy="688467"/>
          </a:xfrm>
          <a:prstGeom prst="rect">
            <a:avLst/>
          </a:prstGeom>
        </p:spPr>
      </p:pic>
      <p:pic>
        <p:nvPicPr>
          <p:cNvPr id="19" name="圖片 18">
            <a:extLst>
              <a:ext uri="{FF2B5EF4-FFF2-40B4-BE49-F238E27FC236}">
                <a16:creationId xmlns:a16="http://schemas.microsoft.com/office/drawing/2014/main" id="{BAEE60B0-A2CE-49D5-A5C3-12130C824641}"/>
              </a:ext>
            </a:extLst>
          </p:cNvPr>
          <p:cNvPicPr>
            <a:picLocks noChangeAspect="1"/>
          </p:cNvPicPr>
          <p:nvPr/>
        </p:nvPicPr>
        <p:blipFill>
          <a:blip r:embed="rId4"/>
          <a:stretch>
            <a:fillRect/>
          </a:stretch>
        </p:blipFill>
        <p:spPr>
          <a:xfrm>
            <a:off x="7122203" y="2644610"/>
            <a:ext cx="627060" cy="627060"/>
          </a:xfrm>
          <a:prstGeom prst="rect">
            <a:avLst/>
          </a:prstGeom>
        </p:spPr>
      </p:pic>
      <p:sp>
        <p:nvSpPr>
          <p:cNvPr id="22" name="矩形 21">
            <a:extLst>
              <a:ext uri="{FF2B5EF4-FFF2-40B4-BE49-F238E27FC236}">
                <a16:creationId xmlns:a16="http://schemas.microsoft.com/office/drawing/2014/main" id="{CFD4005A-1D6A-4FD4-B856-5ABA173E8B2D}"/>
              </a:ext>
            </a:extLst>
          </p:cNvPr>
          <p:cNvSpPr/>
          <p:nvPr/>
        </p:nvSpPr>
        <p:spPr>
          <a:xfrm>
            <a:off x="3261001" y="1299719"/>
            <a:ext cx="7722403" cy="1077026"/>
          </a:xfrm>
          <a:prstGeom prst="rect">
            <a:avLst/>
          </a:prstGeom>
        </p:spPr>
        <p:txBody>
          <a:bodyPr wrap="square">
            <a:spAutoFit/>
          </a:bodyPr>
          <a:lstStyle/>
          <a:p>
            <a:pPr defTabSz="1219170">
              <a:buClr>
                <a:srgbClr val="000000"/>
              </a:buClr>
            </a:pPr>
            <a:r>
              <a:rPr lang="zh-TW"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申請單位需協助位於鄉鎮市區數位發展分群二、三、四的非營利組織或企業做為</a:t>
            </a:r>
            <a:r>
              <a:rPr lang="zh-TW" altLang="zh-TW" sz="2133" b="1" u="sng" kern="0" dirty="0">
                <a:solidFill>
                  <a:srgbClr val="52B242"/>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服務對象</a:t>
            </a:r>
            <a:r>
              <a:rPr lang="zh-TW"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並進行數位化</a:t>
            </a:r>
            <a:r>
              <a:rPr lang="en-US"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en-US"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依據附件</a:t>
            </a:r>
            <a:r>
              <a:rPr lang="en-US"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a:t>
            </a:r>
            <a:r>
              <a:rPr lang="zh-TW" altLang="en-US"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國家發展委員會</a:t>
            </a:r>
            <a:r>
              <a:rPr lang="en-US"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109</a:t>
            </a:r>
            <a:r>
              <a:rPr lang="zh-TW" altLang="en-US"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年鄉鎮市區數位發展類型分類結果</a:t>
            </a:r>
            <a:r>
              <a:rPr lang="en-US" altLang="zh-TW" sz="2133" b="1" u="sng"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en-US" sz="2133" b="1" u="sng"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sp>
        <p:nvSpPr>
          <p:cNvPr id="23" name="Google Shape;1688;p47">
            <a:extLst>
              <a:ext uri="{FF2B5EF4-FFF2-40B4-BE49-F238E27FC236}">
                <a16:creationId xmlns:a16="http://schemas.microsoft.com/office/drawing/2014/main" id="{A4585CCC-04F0-4E6E-B0FB-D672EC74E897}"/>
              </a:ext>
            </a:extLst>
          </p:cNvPr>
          <p:cNvSpPr txBox="1"/>
          <p:nvPr/>
        </p:nvSpPr>
        <p:spPr>
          <a:xfrm>
            <a:off x="0" y="1153348"/>
            <a:ext cx="5502304" cy="1586888"/>
          </a:xfrm>
          <a:prstGeom prst="rect">
            <a:avLst/>
          </a:prstGeom>
          <a:noFill/>
          <a:ln>
            <a:noFill/>
          </a:ln>
        </p:spPr>
        <p:txBody>
          <a:bodyPr spcFirstLastPara="1" wrap="square" lIns="135467" tIns="135467" rIns="135467" bIns="1354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10AD9B"/>
              </a:buClr>
              <a:buSzPts val="4800"/>
              <a:defRPr/>
            </a:pPr>
            <a:r>
              <a:rPr lang="zh-TW" altLang="en-US" sz="4267" b="1" dirty="0">
                <a:solidFill>
                  <a:srgbClr val="52B242"/>
                </a:solidFill>
                <a:latin typeface="jf open 粉圓 2.0" panose="020B0000000000000000" pitchFamily="34" charset="-120"/>
                <a:ea typeface="jf open 粉圓 2.0" panose="020B0000000000000000" pitchFamily="34" charset="-120"/>
                <a:cs typeface="Helvetica Neue"/>
                <a:sym typeface="Helvetica Neue"/>
              </a:rPr>
              <a:t>非營利組織</a:t>
            </a:r>
            <a:endParaRPr lang="en-US" altLang="zh-TW" sz="4267" b="1" dirty="0">
              <a:solidFill>
                <a:srgbClr val="52B242"/>
              </a:solidFill>
              <a:latin typeface="jf open 粉圓 2.0" panose="020B0000000000000000" pitchFamily="34" charset="-120"/>
              <a:ea typeface="jf open 粉圓 2.0" panose="020B0000000000000000" pitchFamily="34" charset="-120"/>
              <a:cs typeface="Helvetica Neue"/>
              <a:sym typeface="Helvetica Neue"/>
            </a:endParaRPr>
          </a:p>
          <a:p>
            <a:pPr defTabSz="2438339">
              <a:buClr>
                <a:srgbClr val="10AD9B"/>
              </a:buClr>
              <a:buSzPts val="4800"/>
              <a:defRPr/>
            </a:pPr>
            <a:r>
              <a:rPr lang="zh-TW" altLang="en-US" sz="4267" b="1" dirty="0">
                <a:solidFill>
                  <a:srgbClr val="52B242"/>
                </a:solidFill>
                <a:latin typeface="jf open 粉圓 2.0" panose="020B0000000000000000" pitchFamily="34" charset="-120"/>
                <a:ea typeface="jf open 粉圓 2.0" panose="020B0000000000000000" pitchFamily="34" charset="-120"/>
                <a:cs typeface="Helvetica Neue"/>
                <a:sym typeface="Helvetica Neue"/>
              </a:rPr>
              <a:t>或企業</a:t>
            </a:r>
            <a:endParaRPr lang="zh-TW" altLang="en-US" sz="400" dirty="0">
              <a:solidFill>
                <a:srgbClr val="52B242"/>
              </a:solidFill>
              <a:latin typeface="jf open 粉圓 2.0" panose="020B0000000000000000" pitchFamily="34" charset="-120"/>
              <a:ea typeface="jf open 粉圓 2.0" panose="020B0000000000000000" pitchFamily="34" charset="-120"/>
            </a:endParaRPr>
          </a:p>
        </p:txBody>
      </p:sp>
      <p:sp>
        <p:nvSpPr>
          <p:cNvPr id="31" name="文字方塊 30">
            <a:extLst>
              <a:ext uri="{FF2B5EF4-FFF2-40B4-BE49-F238E27FC236}">
                <a16:creationId xmlns:a16="http://schemas.microsoft.com/office/drawing/2014/main" id="{610098F4-E2F9-40B0-B86C-475BDBDD94C6}"/>
              </a:ext>
            </a:extLst>
          </p:cNvPr>
          <p:cNvSpPr txBox="1"/>
          <p:nvPr/>
        </p:nvSpPr>
        <p:spPr>
          <a:xfrm>
            <a:off x="6810348" y="5456548"/>
            <a:ext cx="4358794" cy="666977"/>
          </a:xfrm>
          <a:prstGeom prst="rect">
            <a:avLst/>
          </a:prstGeom>
          <a:noFill/>
        </p:spPr>
        <p:txBody>
          <a:bodyPr wrap="square" rtlCol="0">
            <a:spAutoFit/>
          </a:bodyPr>
          <a:lstStyle/>
          <a:p>
            <a:pPr defTabSz="1219170">
              <a:buClr>
                <a:srgbClr val="000000"/>
              </a:buClr>
            </a:pP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分支機構仍需符合</a:t>
            </a:r>
            <a:r>
              <a:rPr lang="zh-TW" altLang="zh-TW" sz="1867" b="1" u="sng" kern="0" dirty="0">
                <a:solidFill>
                  <a:srgbClr val="000000"/>
                </a:solidFill>
                <a:latin typeface="微軟正黑體" panose="020B0604030504040204" pitchFamily="34" charset="-120"/>
                <a:ea typeface="微軟正黑體" panose="020B0604030504040204" pitchFamily="34" charset="-120"/>
                <a:cs typeface="標楷體" panose="03000509000000000000" pitchFamily="65" charset="-120"/>
                <a:sym typeface="Arial"/>
              </a:rPr>
              <a:t>鄉鎮市區數位發展</a:t>
            </a:r>
            <a:r>
              <a:rPr lang="zh-TW" altLang="en-US" sz="1867" b="1" u="sng" kern="0" dirty="0">
                <a:solidFill>
                  <a:srgbClr val="000000"/>
                </a:solidFill>
                <a:latin typeface="微軟正黑體" panose="020B0604030504040204" pitchFamily="34" charset="-120"/>
                <a:ea typeface="微軟正黑體" panose="020B0604030504040204" pitchFamily="34" charset="-120"/>
                <a:cs typeface="Arial"/>
                <a:sym typeface="Arial"/>
              </a:rPr>
              <a:t>二、三、四群的條件</a:t>
            </a:r>
          </a:p>
        </p:txBody>
      </p:sp>
      <p:sp>
        <p:nvSpPr>
          <p:cNvPr id="12" name="Google Shape;1688;p47">
            <a:extLst>
              <a:ext uri="{FF2B5EF4-FFF2-40B4-BE49-F238E27FC236}">
                <a16:creationId xmlns:a16="http://schemas.microsoft.com/office/drawing/2014/main" id="{0732ED9B-52D8-42A4-8085-312186FEF61D}"/>
              </a:ext>
            </a:extLst>
          </p:cNvPr>
          <p:cNvSpPr txBox="1"/>
          <p:nvPr/>
        </p:nvSpPr>
        <p:spPr>
          <a:xfrm>
            <a:off x="257706" y="2740172"/>
            <a:ext cx="1373885" cy="3228235"/>
          </a:xfrm>
          <a:prstGeom prst="rect">
            <a:avLst/>
          </a:prstGeom>
          <a:solidFill>
            <a:schemeClr val="accent5">
              <a:lumMod val="60000"/>
              <a:lumOff val="40000"/>
            </a:schemeClr>
          </a:solidFill>
          <a:ln>
            <a:noFill/>
          </a:ln>
        </p:spPr>
        <p:txBody>
          <a:bodyPr spcFirstLastPara="1" wrap="square" lIns="135467" tIns="135467" rIns="135467" bIns="1354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10AD9B"/>
              </a:buClr>
              <a:buSzPts val="4800"/>
              <a:defRPr/>
            </a:pPr>
            <a:r>
              <a:rPr lang="zh-TW" altLang="en-US"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rPr>
              <a:t>資</a:t>
            </a:r>
            <a:endParaRPr lang="en-US" altLang="zh-TW"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endParaRPr>
          </a:p>
          <a:p>
            <a:pPr algn="ctr" defTabSz="2438339">
              <a:buClr>
                <a:srgbClr val="10AD9B"/>
              </a:buClr>
              <a:buSzPts val="4800"/>
              <a:defRPr/>
            </a:pPr>
            <a:r>
              <a:rPr lang="zh-TW" altLang="en-US"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rPr>
              <a:t>服</a:t>
            </a:r>
            <a:endParaRPr lang="en-US" altLang="zh-TW"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endParaRPr>
          </a:p>
          <a:p>
            <a:pPr algn="ctr" defTabSz="2438339">
              <a:buClr>
                <a:srgbClr val="10AD9B"/>
              </a:buClr>
              <a:buSzPts val="4800"/>
              <a:defRPr/>
            </a:pPr>
            <a:r>
              <a:rPr lang="zh-TW" altLang="en-US"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rPr>
              <a:t>業</a:t>
            </a:r>
            <a:endParaRPr lang="en-US" altLang="zh-TW"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endParaRPr>
          </a:p>
          <a:p>
            <a:pPr algn="ctr" defTabSz="2438339">
              <a:buClr>
                <a:srgbClr val="10AD9B"/>
              </a:buClr>
              <a:buSzPts val="4800"/>
              <a:defRPr/>
            </a:pPr>
            <a:r>
              <a:rPr lang="zh-TW" altLang="en-US" sz="4800" b="1" dirty="0">
                <a:solidFill>
                  <a:srgbClr val="10AD9B"/>
                </a:solidFill>
                <a:latin typeface="jf open 粉圓 2.0" panose="020B0000000000000000" pitchFamily="34" charset="-120"/>
                <a:ea typeface="jf open 粉圓 2.0" panose="020B0000000000000000" pitchFamily="34" charset="-120"/>
                <a:cs typeface="Helvetica Neue"/>
                <a:sym typeface="Helvetica Neue"/>
              </a:rPr>
              <a:t>者</a:t>
            </a:r>
            <a:endParaRPr sz="533" dirty="0">
              <a:latin typeface="jf open 粉圓 2.0" panose="020B0000000000000000" pitchFamily="34" charset="-120"/>
              <a:ea typeface="jf open 粉圓 2.0" panose="020B0000000000000000" pitchFamily="34" charset="-120"/>
            </a:endParaRPr>
          </a:p>
        </p:txBody>
      </p:sp>
      <p:sp>
        <p:nvSpPr>
          <p:cNvPr id="2" name="加號 1">
            <a:extLst>
              <a:ext uri="{FF2B5EF4-FFF2-40B4-BE49-F238E27FC236}">
                <a16:creationId xmlns:a16="http://schemas.microsoft.com/office/drawing/2014/main" id="{4C498F40-1713-403B-BA17-489F5AC4EE5E}"/>
              </a:ext>
            </a:extLst>
          </p:cNvPr>
          <p:cNvSpPr/>
          <p:nvPr/>
        </p:nvSpPr>
        <p:spPr>
          <a:xfrm>
            <a:off x="1590264" y="3936656"/>
            <a:ext cx="859819" cy="83526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Arial"/>
              <a:ea typeface="新細明體" panose="02020500000000000000" pitchFamily="18" charset="-120"/>
              <a:sym typeface="Arial"/>
            </a:endParaRPr>
          </a:p>
        </p:txBody>
      </p:sp>
      <p:sp>
        <p:nvSpPr>
          <p:cNvPr id="14" name="文字方塊 13">
            <a:extLst>
              <a:ext uri="{FF2B5EF4-FFF2-40B4-BE49-F238E27FC236}">
                <a16:creationId xmlns:a16="http://schemas.microsoft.com/office/drawing/2014/main" id="{021CADBE-C394-459B-B55D-B00C2F19B11B}"/>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P.1~P.2</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Tree>
    <p:extLst>
      <p:ext uri="{BB962C8B-B14F-4D97-AF65-F5344CB8AC3E}">
        <p14:creationId xmlns:p14="http://schemas.microsoft.com/office/powerpoint/2010/main" val="61711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6">
            <a:extLst>
              <a:ext uri="{FF2B5EF4-FFF2-40B4-BE49-F238E27FC236}">
                <a16:creationId xmlns:a16="http://schemas.microsoft.com/office/drawing/2014/main" id="{04ACF5C9-F755-4585-974D-A31A9856A483}"/>
              </a:ext>
            </a:extLst>
          </p:cNvPr>
          <p:cNvSpPr>
            <a:spLocks noChangeArrowheads="1"/>
          </p:cNvSpPr>
          <p:nvPr/>
        </p:nvSpPr>
        <p:spPr bwMode="auto">
          <a:xfrm>
            <a:off x="1524002" y="303314"/>
            <a:ext cx="184731" cy="30777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defTabSz="1219170">
              <a:buClr>
                <a:srgbClr val="000000"/>
              </a:buClr>
            </a:pPr>
            <a:endParaRPr lang="zh-TW" altLang="zh-TW" sz="1400" kern="0">
              <a:solidFill>
                <a:srgbClr val="003F4F"/>
              </a:solidFill>
              <a:cs typeface="Arial"/>
              <a:sym typeface="Arial"/>
            </a:endParaRPr>
          </a:p>
        </p:txBody>
      </p:sp>
      <p:sp>
        <p:nvSpPr>
          <p:cNvPr id="92" name="文字方塊 91">
            <a:extLst>
              <a:ext uri="{FF2B5EF4-FFF2-40B4-BE49-F238E27FC236}">
                <a16:creationId xmlns:a16="http://schemas.microsoft.com/office/drawing/2014/main" id="{3515B08C-FC1B-4C5E-A5AC-3C72A354CC42}"/>
              </a:ext>
            </a:extLst>
          </p:cNvPr>
          <p:cNvSpPr txBox="1"/>
          <p:nvPr/>
        </p:nvSpPr>
        <p:spPr>
          <a:xfrm>
            <a:off x="204504" y="4849085"/>
            <a:ext cx="404235" cy="1528945"/>
          </a:xfrm>
          <a:prstGeom prst="rect">
            <a:avLst/>
          </a:prstGeom>
          <a:solidFill>
            <a:schemeClr val="accent2">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defTabSz="1219170">
              <a:buClr>
                <a:srgbClr val="000000"/>
              </a:buClr>
            </a:pPr>
            <a:r>
              <a:rPr lang="zh-TW" altLang="en-US" sz="1867" b="1" kern="0" dirty="0">
                <a:solidFill>
                  <a:srgbClr val="003F4F"/>
                </a:solidFill>
                <a:latin typeface="微軟正黑體" panose="020B0604030504040204" pitchFamily="34" charset="-120"/>
                <a:ea typeface="微軟正黑體" panose="020B0604030504040204" pitchFamily="34" charset="-120"/>
                <a:sym typeface="Arial"/>
              </a:rPr>
              <a:t>組織優化型</a:t>
            </a:r>
          </a:p>
        </p:txBody>
      </p:sp>
      <p:grpSp>
        <p:nvGrpSpPr>
          <p:cNvPr id="3" name="群組 2">
            <a:extLst>
              <a:ext uri="{FF2B5EF4-FFF2-40B4-BE49-F238E27FC236}">
                <a16:creationId xmlns:a16="http://schemas.microsoft.com/office/drawing/2014/main" id="{A906F1A5-4BCB-4571-9065-F0821667E070}"/>
              </a:ext>
            </a:extLst>
          </p:cNvPr>
          <p:cNvGrpSpPr/>
          <p:nvPr/>
        </p:nvGrpSpPr>
        <p:grpSpPr>
          <a:xfrm>
            <a:off x="209034" y="2826169"/>
            <a:ext cx="404233" cy="1707724"/>
            <a:chOff x="156775" y="2119626"/>
            <a:chExt cx="303175" cy="1280793"/>
          </a:xfrm>
        </p:grpSpPr>
        <p:sp>
          <p:nvSpPr>
            <p:cNvPr id="2" name="矩形 1">
              <a:extLst>
                <a:ext uri="{FF2B5EF4-FFF2-40B4-BE49-F238E27FC236}">
                  <a16:creationId xmlns:a16="http://schemas.microsoft.com/office/drawing/2014/main" id="{9F0C1090-6996-447C-BDB2-28A7B6F64690}"/>
                </a:ext>
              </a:extLst>
            </p:cNvPr>
            <p:cNvSpPr/>
            <p:nvPr/>
          </p:nvSpPr>
          <p:spPr>
            <a:xfrm>
              <a:off x="166084" y="2119626"/>
              <a:ext cx="290470" cy="1269726"/>
            </a:xfrm>
            <a:prstGeom prst="rect">
              <a:avLst/>
            </a:prstGeom>
            <a:solidFill>
              <a:schemeClr val="accent5">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defTabSz="1219170">
                <a:buClr>
                  <a:srgbClr val="000000"/>
                </a:buClr>
              </a:pPr>
              <a:endParaRPr lang="zh-TW" altLang="en-US" sz="1867" b="1" kern="0">
                <a:solidFill>
                  <a:srgbClr val="003F4F"/>
                </a:solidFill>
                <a:latin typeface="微軟正黑體" panose="020B0604030504040204" pitchFamily="34" charset="-120"/>
                <a:ea typeface="微軟正黑體" panose="020B0604030504040204" pitchFamily="34" charset="-120"/>
                <a:sym typeface="Arial"/>
              </a:endParaRPr>
            </a:p>
          </p:txBody>
        </p:sp>
        <p:sp>
          <p:nvSpPr>
            <p:cNvPr id="93" name="文字方塊 92">
              <a:extLst>
                <a:ext uri="{FF2B5EF4-FFF2-40B4-BE49-F238E27FC236}">
                  <a16:creationId xmlns:a16="http://schemas.microsoft.com/office/drawing/2014/main" id="{8ABF0E43-75D1-4813-81D8-D5D500310622}"/>
                </a:ext>
              </a:extLst>
            </p:cNvPr>
            <p:cNvSpPr txBox="1"/>
            <p:nvPr/>
          </p:nvSpPr>
          <p:spPr>
            <a:xfrm>
              <a:off x="156775" y="2253710"/>
              <a:ext cx="303175" cy="114670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defTabSz="1219170">
                <a:buClr>
                  <a:srgbClr val="000000"/>
                </a:buClr>
              </a:pPr>
              <a:r>
                <a:rPr lang="zh-TW" altLang="en-US" sz="1867" b="1" kern="0" dirty="0">
                  <a:solidFill>
                    <a:srgbClr val="003F4F"/>
                  </a:solidFill>
                  <a:latin typeface="微軟正黑體" panose="020B0604030504040204" pitchFamily="34" charset="-120"/>
                  <a:ea typeface="微軟正黑體" panose="020B0604030504040204" pitchFamily="34" charset="-120"/>
                  <a:sym typeface="Arial"/>
                </a:rPr>
                <a:t>數位擴散型</a:t>
              </a:r>
              <a:endParaRPr lang="en-US" altLang="zh-TW" sz="1867" b="1" kern="0" dirty="0">
                <a:solidFill>
                  <a:srgbClr val="003F4F"/>
                </a:solidFill>
                <a:latin typeface="微軟正黑體" panose="020B0604030504040204" pitchFamily="34" charset="-120"/>
                <a:ea typeface="微軟正黑體" panose="020B0604030504040204" pitchFamily="34" charset="-120"/>
                <a:sym typeface="Arial"/>
              </a:endParaRPr>
            </a:p>
          </p:txBody>
        </p:sp>
      </p:grpSp>
      <p:sp>
        <p:nvSpPr>
          <p:cNvPr id="97" name="矩形: 圓角 96">
            <a:extLst>
              <a:ext uri="{FF2B5EF4-FFF2-40B4-BE49-F238E27FC236}">
                <a16:creationId xmlns:a16="http://schemas.microsoft.com/office/drawing/2014/main" id="{90CD6A22-2A6C-40CE-A6AF-793E944DFA61}"/>
              </a:ext>
            </a:extLst>
          </p:cNvPr>
          <p:cNvSpPr/>
          <p:nvPr/>
        </p:nvSpPr>
        <p:spPr>
          <a:xfrm>
            <a:off x="6369122" y="2783407"/>
            <a:ext cx="2000948" cy="720080"/>
          </a:xfrm>
          <a:prstGeom prst="roundRect">
            <a:avLst/>
          </a:prstGeom>
          <a:solidFill>
            <a:srgbClr val="FA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zh-TW" altLang="en-US" sz="1600" b="1" kern="0" dirty="0">
                <a:solidFill>
                  <a:sysClr val="windowText" lastClr="000000"/>
                </a:solidFill>
                <a:latin typeface="微軟正黑體" panose="020B0604030504040204" pitchFamily="34" charset="-120"/>
                <a:ea typeface="微軟正黑體" panose="020B0604030504040204" pitchFamily="34" charset="-120"/>
                <a:sym typeface="Arial"/>
              </a:rPr>
              <a:t>員工人數或志工團隊人數至少</a:t>
            </a:r>
            <a:r>
              <a:rPr lang="en-US" altLang="zh-TW" sz="1600" b="1" kern="0" dirty="0">
                <a:solidFill>
                  <a:srgbClr val="C00000"/>
                </a:solidFill>
                <a:latin typeface="微軟正黑體" panose="020B0604030504040204" pitchFamily="34" charset="-120"/>
                <a:ea typeface="微軟正黑體" panose="020B0604030504040204" pitchFamily="34" charset="-120"/>
                <a:sym typeface="Arial"/>
              </a:rPr>
              <a:t>20</a:t>
            </a:r>
            <a:r>
              <a:rPr lang="zh-TW" altLang="en-US" sz="1600" b="1" kern="0" dirty="0">
                <a:solidFill>
                  <a:srgbClr val="C00000"/>
                </a:solidFill>
                <a:latin typeface="微軟正黑體" panose="020B0604030504040204" pitchFamily="34" charset="-120"/>
                <a:ea typeface="微軟正黑體" panose="020B0604030504040204" pitchFamily="34" charset="-120"/>
                <a:sym typeface="Arial"/>
              </a:rPr>
              <a:t>人</a:t>
            </a:r>
          </a:p>
        </p:txBody>
      </p:sp>
      <p:sp>
        <p:nvSpPr>
          <p:cNvPr id="102" name="矩形: 圓角 101">
            <a:extLst>
              <a:ext uri="{FF2B5EF4-FFF2-40B4-BE49-F238E27FC236}">
                <a16:creationId xmlns:a16="http://schemas.microsoft.com/office/drawing/2014/main" id="{9E7637DF-F973-464A-9F4B-1D6739904D75}"/>
              </a:ext>
            </a:extLst>
          </p:cNvPr>
          <p:cNvSpPr/>
          <p:nvPr/>
        </p:nvSpPr>
        <p:spPr>
          <a:xfrm>
            <a:off x="697163" y="2826168"/>
            <a:ext cx="2227200" cy="714547"/>
          </a:xfrm>
          <a:prstGeom prst="round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依法設立登記之</a:t>
            </a:r>
            <a:r>
              <a:rPr lang="zh-TW" altLang="en-US" sz="1467" b="1" kern="0" dirty="0">
                <a:solidFill>
                  <a:srgbClr val="FF0000"/>
                </a:solidFill>
                <a:latin typeface="微軟正黑體" panose="020B0604030504040204" pitchFamily="34" charset="-120"/>
                <a:ea typeface="微軟正黑體" panose="020B0604030504040204" pitchFamily="34" charset="-120"/>
                <a:sym typeface="Arial"/>
              </a:rPr>
              <a:t>非屬營利事業</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社團法人、財團法人或機構</a:t>
            </a:r>
          </a:p>
        </p:txBody>
      </p:sp>
      <p:cxnSp>
        <p:nvCxnSpPr>
          <p:cNvPr id="111" name="Google Shape;647;p20">
            <a:extLst>
              <a:ext uri="{FF2B5EF4-FFF2-40B4-BE49-F238E27FC236}">
                <a16:creationId xmlns:a16="http://schemas.microsoft.com/office/drawing/2014/main" id="{42950BE4-E0CB-45BE-A8F3-E72C4CFDE997}"/>
              </a:ext>
            </a:extLst>
          </p:cNvPr>
          <p:cNvCxnSpPr>
            <a:cxnSpLocks/>
          </p:cNvCxnSpPr>
          <p:nvPr/>
        </p:nvCxnSpPr>
        <p:spPr>
          <a:xfrm>
            <a:off x="7360684" y="1086464"/>
            <a:ext cx="0" cy="1015560"/>
          </a:xfrm>
          <a:prstGeom prst="straightConnector1">
            <a:avLst/>
          </a:prstGeom>
          <a:noFill/>
          <a:ln w="9525" cap="flat" cmpd="sng">
            <a:solidFill>
              <a:srgbClr val="FC8656"/>
            </a:solidFill>
            <a:prstDash val="solid"/>
            <a:miter lim="800000"/>
            <a:headEnd type="none" w="sm" len="sm"/>
            <a:tailEnd type="none" w="sm" len="sm"/>
          </a:ln>
        </p:spPr>
      </p:cxnSp>
      <p:sp>
        <p:nvSpPr>
          <p:cNvPr id="112" name="Google Shape;648;p20">
            <a:extLst>
              <a:ext uri="{FF2B5EF4-FFF2-40B4-BE49-F238E27FC236}">
                <a16:creationId xmlns:a16="http://schemas.microsoft.com/office/drawing/2014/main" id="{627F0EB6-19D0-4B7D-9D10-144EAF513CF6}"/>
              </a:ext>
            </a:extLst>
          </p:cNvPr>
          <p:cNvSpPr/>
          <p:nvPr/>
        </p:nvSpPr>
        <p:spPr>
          <a:xfrm>
            <a:off x="6927328" y="1086466"/>
            <a:ext cx="866715" cy="826033"/>
          </a:xfrm>
          <a:prstGeom prst="ellipse">
            <a:avLst/>
          </a:prstGeom>
          <a:solidFill>
            <a:srgbClr val="FC8656"/>
          </a:solidFill>
          <a:ln>
            <a:noFill/>
          </a:ln>
        </p:spPr>
        <p:txBody>
          <a:bodyPr spcFirstLastPara="1" wrap="square" lIns="91425" tIns="45700" rIns="91425" bIns="45700" anchor="ctr" anchorCtr="0">
            <a:noAutofit/>
          </a:bodyPr>
          <a:lstStyle/>
          <a:p>
            <a:pPr algn="ctr" defTabSz="1219170">
              <a:buClr>
                <a:srgbClr val="FFFFFF"/>
              </a:buClr>
              <a:buSzPts val="1801"/>
            </a:pPr>
            <a:endParaRPr sz="2000" b="1"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cxnSp>
        <p:nvCxnSpPr>
          <p:cNvPr id="113" name="Google Shape;649;p20">
            <a:extLst>
              <a:ext uri="{FF2B5EF4-FFF2-40B4-BE49-F238E27FC236}">
                <a16:creationId xmlns:a16="http://schemas.microsoft.com/office/drawing/2014/main" id="{C3EFB84F-2F53-4B8D-8063-0C504BD070D7}"/>
              </a:ext>
            </a:extLst>
          </p:cNvPr>
          <p:cNvCxnSpPr>
            <a:cxnSpLocks/>
          </p:cNvCxnSpPr>
          <p:nvPr/>
        </p:nvCxnSpPr>
        <p:spPr>
          <a:xfrm>
            <a:off x="7245096" y="2102103"/>
            <a:ext cx="254296" cy="0"/>
          </a:xfrm>
          <a:prstGeom prst="straightConnector1">
            <a:avLst/>
          </a:prstGeom>
          <a:noFill/>
          <a:ln w="28575" cap="flat" cmpd="sng">
            <a:solidFill>
              <a:srgbClr val="FC8656"/>
            </a:solidFill>
            <a:prstDash val="solid"/>
            <a:miter lim="800000"/>
            <a:headEnd type="none" w="sm" len="sm"/>
            <a:tailEnd type="none" w="sm" len="sm"/>
          </a:ln>
        </p:spPr>
      </p:cxnSp>
      <p:sp>
        <p:nvSpPr>
          <p:cNvPr id="114" name="Google Shape;650;p20">
            <a:extLst>
              <a:ext uri="{FF2B5EF4-FFF2-40B4-BE49-F238E27FC236}">
                <a16:creationId xmlns:a16="http://schemas.microsoft.com/office/drawing/2014/main" id="{B1BF4F74-6993-4113-ACC9-7A842A0B9E9D}"/>
              </a:ext>
            </a:extLst>
          </p:cNvPr>
          <p:cNvSpPr txBox="1"/>
          <p:nvPr/>
        </p:nvSpPr>
        <p:spPr>
          <a:xfrm>
            <a:off x="6691854" y="2116835"/>
            <a:ext cx="1836361" cy="625683"/>
          </a:xfrm>
          <a:prstGeom prst="rect">
            <a:avLst/>
          </a:prstGeom>
          <a:noFill/>
          <a:ln>
            <a:noFill/>
          </a:ln>
        </p:spPr>
        <p:txBody>
          <a:bodyPr spcFirstLastPara="1" wrap="square" lIns="91425" tIns="45700" rIns="91425" bIns="45700" anchor="ctr" anchorCtr="0">
            <a:noAutofit/>
          </a:bodyPr>
          <a:lstStyle/>
          <a:p>
            <a:pPr defTabSz="1219170">
              <a:buClr>
                <a:srgbClr val="FC8656"/>
              </a:buClr>
              <a:buSzPts val="2400"/>
            </a:pPr>
            <a:r>
              <a:rPr lang="zh-TW" altLang="en-US" sz="2400" b="1" kern="0" dirty="0">
                <a:solidFill>
                  <a:srgbClr val="FC8656"/>
                </a:solidFill>
                <a:latin typeface="微軟正黑體" panose="020B0604030504040204" pitchFamily="34" charset="-120"/>
                <a:ea typeface="微軟正黑體" panose="020B0604030504040204" pitchFamily="34" charset="-120"/>
                <a:cs typeface="Microsoft JhengHei"/>
                <a:sym typeface="Microsoft JhengHei"/>
              </a:rPr>
              <a:t>使用人數</a:t>
            </a:r>
            <a:endParaRPr sz="2400" b="1" kern="0" dirty="0">
              <a:solidFill>
                <a:srgbClr val="FC8656"/>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15" name="Google Shape;651;p20">
            <a:extLst>
              <a:ext uri="{FF2B5EF4-FFF2-40B4-BE49-F238E27FC236}">
                <a16:creationId xmlns:a16="http://schemas.microsoft.com/office/drawing/2014/main" id="{58A48F1A-AB93-442D-9ADD-CA68F01A26E2}"/>
              </a:ext>
            </a:extLst>
          </p:cNvPr>
          <p:cNvSpPr/>
          <p:nvPr/>
        </p:nvSpPr>
        <p:spPr>
          <a:xfrm>
            <a:off x="7313837" y="1935677"/>
            <a:ext cx="93696" cy="89299"/>
          </a:xfrm>
          <a:prstGeom prst="ellipse">
            <a:avLst/>
          </a:prstGeom>
          <a:solidFill>
            <a:schemeClr val="lt1"/>
          </a:solidFill>
          <a:ln w="12700" cap="flat" cmpd="sng">
            <a:solidFill>
              <a:srgbClr val="FC8656"/>
            </a:solidFill>
            <a:prstDash val="solid"/>
            <a:miter lim="800000"/>
            <a:headEnd type="none" w="sm" len="sm"/>
            <a:tailEnd type="none" w="sm" len="sm"/>
          </a:ln>
        </p:spPr>
        <p:txBody>
          <a:bodyPr spcFirstLastPara="1" wrap="square" lIns="91425" tIns="45700" rIns="91425" bIns="45700" anchor="ctr" anchorCtr="0">
            <a:noAutofit/>
          </a:bodyPr>
          <a:lstStyle/>
          <a:p>
            <a:pPr algn="ctr" defTabSz="1219170">
              <a:buClr>
                <a:srgbClr val="FFFFFF"/>
              </a:buClr>
              <a:buSzPts val="1801"/>
            </a:pPr>
            <a:endParaRPr sz="2000" b="1"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pic>
        <p:nvPicPr>
          <p:cNvPr id="116" name="Google Shape;652;p20">
            <a:extLst>
              <a:ext uri="{FF2B5EF4-FFF2-40B4-BE49-F238E27FC236}">
                <a16:creationId xmlns:a16="http://schemas.microsoft.com/office/drawing/2014/main" id="{2010FF1D-EC21-4017-B2BC-162E64E7E4DA}"/>
              </a:ext>
            </a:extLst>
          </p:cNvPr>
          <p:cNvPicPr preferRelativeResize="0"/>
          <p:nvPr/>
        </p:nvPicPr>
        <p:blipFill rotWithShape="1">
          <a:blip r:embed="rId2">
            <a:alphaModFix/>
          </a:blip>
          <a:srcRect/>
          <a:stretch/>
        </p:blipFill>
        <p:spPr>
          <a:xfrm>
            <a:off x="7175599" y="1285452"/>
            <a:ext cx="370175" cy="403200"/>
          </a:xfrm>
          <a:prstGeom prst="rect">
            <a:avLst/>
          </a:prstGeom>
          <a:noFill/>
          <a:ln>
            <a:noFill/>
          </a:ln>
        </p:spPr>
      </p:pic>
      <p:cxnSp>
        <p:nvCxnSpPr>
          <p:cNvPr id="117" name="Google Shape;655;p20">
            <a:extLst>
              <a:ext uri="{FF2B5EF4-FFF2-40B4-BE49-F238E27FC236}">
                <a16:creationId xmlns:a16="http://schemas.microsoft.com/office/drawing/2014/main" id="{244E0683-38F9-4E12-A128-4154B1187BB3}"/>
              </a:ext>
            </a:extLst>
          </p:cNvPr>
          <p:cNvCxnSpPr>
            <a:stCxn id="118" idx="0"/>
          </p:cNvCxnSpPr>
          <p:nvPr/>
        </p:nvCxnSpPr>
        <p:spPr>
          <a:xfrm>
            <a:off x="1813493" y="1091765"/>
            <a:ext cx="0" cy="1015560"/>
          </a:xfrm>
          <a:prstGeom prst="straightConnector1">
            <a:avLst/>
          </a:prstGeom>
          <a:noFill/>
          <a:ln w="9525" cap="flat" cmpd="sng">
            <a:solidFill>
              <a:schemeClr val="bg1">
                <a:lumMod val="85000"/>
              </a:schemeClr>
            </a:solidFill>
            <a:prstDash val="solid"/>
            <a:miter lim="800000"/>
            <a:headEnd type="none" w="sm" len="sm"/>
            <a:tailEnd type="none" w="sm" len="sm"/>
          </a:ln>
        </p:spPr>
      </p:cxnSp>
      <p:sp>
        <p:nvSpPr>
          <p:cNvPr id="118" name="Google Shape;656;p20">
            <a:extLst>
              <a:ext uri="{FF2B5EF4-FFF2-40B4-BE49-F238E27FC236}">
                <a16:creationId xmlns:a16="http://schemas.microsoft.com/office/drawing/2014/main" id="{1BA82984-E0EB-4414-85D9-FE0EA95884A7}"/>
              </a:ext>
            </a:extLst>
          </p:cNvPr>
          <p:cNvSpPr/>
          <p:nvPr/>
        </p:nvSpPr>
        <p:spPr>
          <a:xfrm>
            <a:off x="1380137" y="1091768"/>
            <a:ext cx="866715" cy="826033"/>
          </a:xfrm>
          <a:prstGeom prst="ellipse">
            <a:avLst/>
          </a:prstGeom>
          <a:solidFill>
            <a:schemeClr val="accent4"/>
          </a:solidFill>
          <a:ln>
            <a:noFill/>
          </a:ln>
        </p:spPr>
        <p:txBody>
          <a:bodyPr spcFirstLastPara="1" wrap="square" lIns="91425" tIns="45700" rIns="91425" bIns="45700" anchor="ctr" anchorCtr="0">
            <a:noAutofit/>
          </a:bodyPr>
          <a:lstStyle/>
          <a:p>
            <a:pPr algn="ctr" defTabSz="1219170">
              <a:buClr>
                <a:srgbClr val="FFFFFF"/>
              </a:buClr>
              <a:buSzPts val="1801"/>
            </a:pPr>
            <a:endParaRPr sz="2000"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cxnSp>
        <p:nvCxnSpPr>
          <p:cNvPr id="119" name="Google Shape;657;p20">
            <a:extLst>
              <a:ext uri="{FF2B5EF4-FFF2-40B4-BE49-F238E27FC236}">
                <a16:creationId xmlns:a16="http://schemas.microsoft.com/office/drawing/2014/main" id="{7D89EF5C-6ADD-4092-B5AD-34D2E8C89B55}"/>
              </a:ext>
            </a:extLst>
          </p:cNvPr>
          <p:cNvCxnSpPr/>
          <p:nvPr/>
        </p:nvCxnSpPr>
        <p:spPr>
          <a:xfrm>
            <a:off x="1686347" y="2107401"/>
            <a:ext cx="254296" cy="0"/>
          </a:xfrm>
          <a:prstGeom prst="straightConnector1">
            <a:avLst/>
          </a:prstGeom>
          <a:noFill/>
          <a:ln w="28575" cap="flat" cmpd="sng">
            <a:solidFill>
              <a:schemeClr val="accent4"/>
            </a:solidFill>
            <a:prstDash val="solid"/>
            <a:miter lim="800000"/>
            <a:headEnd type="none" w="sm" len="sm"/>
            <a:tailEnd type="none" w="sm" len="sm"/>
          </a:ln>
        </p:spPr>
      </p:cxnSp>
      <p:sp>
        <p:nvSpPr>
          <p:cNvPr id="120" name="Google Shape;658;p20">
            <a:extLst>
              <a:ext uri="{FF2B5EF4-FFF2-40B4-BE49-F238E27FC236}">
                <a16:creationId xmlns:a16="http://schemas.microsoft.com/office/drawing/2014/main" id="{D0656B53-7E4C-4C50-9B26-3931E5E58C8B}"/>
              </a:ext>
            </a:extLst>
          </p:cNvPr>
          <p:cNvSpPr txBox="1"/>
          <p:nvPr/>
        </p:nvSpPr>
        <p:spPr>
          <a:xfrm>
            <a:off x="725711" y="2116835"/>
            <a:ext cx="2147871" cy="625683"/>
          </a:xfrm>
          <a:prstGeom prst="rect">
            <a:avLst/>
          </a:prstGeom>
          <a:noFill/>
          <a:ln>
            <a:noFill/>
          </a:ln>
        </p:spPr>
        <p:txBody>
          <a:bodyPr spcFirstLastPara="1" wrap="square" lIns="91425" tIns="45700" rIns="91425" bIns="45700" anchor="ctr" anchorCtr="0">
            <a:normAutofit/>
          </a:bodyPr>
          <a:lstStyle/>
          <a:p>
            <a:pPr algn="ctr" defTabSz="1219170">
              <a:buClr>
                <a:srgbClr val="00A7E2"/>
              </a:buClr>
              <a:buSzPts val="2400"/>
            </a:pPr>
            <a:r>
              <a:rPr lang="zh-TW" altLang="en-US" sz="2400" b="1" kern="0" dirty="0">
                <a:solidFill>
                  <a:srgbClr val="003F4F"/>
                </a:solidFill>
                <a:latin typeface="微軟正黑體" panose="020B0604030504040204" pitchFamily="34" charset="-120"/>
                <a:ea typeface="微軟正黑體" panose="020B0604030504040204" pitchFamily="34" charset="-120"/>
                <a:cs typeface=".蘋方-港" panose="02000000000000000000" pitchFamily="2" charset="-120"/>
                <a:sym typeface="Arial"/>
              </a:rPr>
              <a:t>單位條件</a:t>
            </a:r>
            <a:endParaRPr sz="2400" b="1" kern="0" dirty="0">
              <a:solidFill>
                <a:srgbClr val="003F4F"/>
              </a:solidFill>
              <a:latin typeface="微軟正黑體" panose="020B0604030504040204" pitchFamily="34" charset="-120"/>
              <a:ea typeface="微軟正黑體" panose="020B0604030504040204" pitchFamily="34" charset="-120"/>
              <a:cs typeface=".蘋方-港" panose="02000000000000000000" pitchFamily="2" charset="-120"/>
              <a:sym typeface="Arial"/>
            </a:endParaRPr>
          </a:p>
        </p:txBody>
      </p:sp>
      <p:sp>
        <p:nvSpPr>
          <p:cNvPr id="122" name="Google Shape;660;p20">
            <a:extLst>
              <a:ext uri="{FF2B5EF4-FFF2-40B4-BE49-F238E27FC236}">
                <a16:creationId xmlns:a16="http://schemas.microsoft.com/office/drawing/2014/main" id="{DEF5222B-E5ED-494A-AD79-9C13E0E563A6}"/>
              </a:ext>
            </a:extLst>
          </p:cNvPr>
          <p:cNvSpPr/>
          <p:nvPr/>
        </p:nvSpPr>
        <p:spPr>
          <a:xfrm>
            <a:off x="1406994" y="1711100"/>
            <a:ext cx="93697" cy="89299"/>
          </a:xfrm>
          <a:prstGeom prst="ellipse">
            <a:avLst/>
          </a:prstGeom>
          <a:solidFill>
            <a:schemeClr val="bg1"/>
          </a:solidFill>
          <a:ln w="12700"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defTabSz="1219170">
              <a:buClr>
                <a:srgbClr val="FFFFFF"/>
              </a:buClr>
              <a:buSzPts val="1801"/>
            </a:pPr>
            <a:endParaRPr sz="2000"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123" name="矩形: 圓角 122">
            <a:extLst>
              <a:ext uri="{FF2B5EF4-FFF2-40B4-BE49-F238E27FC236}">
                <a16:creationId xmlns:a16="http://schemas.microsoft.com/office/drawing/2014/main" id="{332C60C6-DB77-4676-B341-E137B3BB2CA7}"/>
              </a:ext>
            </a:extLst>
          </p:cNvPr>
          <p:cNvSpPr/>
          <p:nvPr/>
        </p:nvSpPr>
        <p:spPr>
          <a:xfrm>
            <a:off x="3303150" y="2794365"/>
            <a:ext cx="2536005" cy="6584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協助導入至少</a:t>
            </a:r>
            <a:r>
              <a:rPr lang="en-US" altLang="zh-TW" sz="1467" b="1" kern="0" dirty="0">
                <a:solidFill>
                  <a:srgbClr val="C00000"/>
                </a:solidFill>
                <a:latin typeface="微軟正黑體" panose="020B0604030504040204" pitchFamily="34" charset="-120"/>
                <a:ea typeface="微軟正黑體" panose="020B0604030504040204" pitchFamily="34" charset="-120"/>
                <a:sym typeface="Arial"/>
              </a:rPr>
              <a:t>5</a:t>
            </a:r>
            <a:r>
              <a:rPr lang="zh-TW" altLang="en-US" sz="1467" b="1" kern="0" dirty="0">
                <a:solidFill>
                  <a:srgbClr val="C00000"/>
                </a:solidFill>
                <a:latin typeface="微軟正黑體" panose="020B0604030504040204" pitchFamily="34" charset="-120"/>
                <a:ea typeface="微軟正黑體" panose="020B0604030504040204" pitchFamily="34" charset="-120"/>
                <a:sym typeface="Arial"/>
              </a:rPr>
              <a:t>家</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服務單位</a:t>
            </a:r>
          </a:p>
        </p:txBody>
      </p:sp>
      <p:sp>
        <p:nvSpPr>
          <p:cNvPr id="125" name="矩形: 圓角 124">
            <a:extLst>
              <a:ext uri="{FF2B5EF4-FFF2-40B4-BE49-F238E27FC236}">
                <a16:creationId xmlns:a16="http://schemas.microsoft.com/office/drawing/2014/main" id="{8CD583E4-01CF-47FA-954E-3A068F07AC0F}"/>
              </a:ext>
            </a:extLst>
          </p:cNvPr>
          <p:cNvSpPr/>
          <p:nvPr/>
        </p:nvSpPr>
        <p:spPr>
          <a:xfrm>
            <a:off x="3279489" y="5191800"/>
            <a:ext cx="2547599" cy="89588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協助導入至少</a:t>
            </a:r>
            <a:r>
              <a:rPr lang="en-US" altLang="zh-TW" sz="1467" b="1" kern="0" dirty="0">
                <a:solidFill>
                  <a:srgbClr val="003F4F"/>
                </a:solidFill>
                <a:latin typeface="微軟正黑體" panose="020B0604030504040204" pitchFamily="34" charset="-120"/>
                <a:ea typeface="微軟正黑體" panose="020B0604030504040204" pitchFamily="34" charset="-120"/>
                <a:sym typeface="Arial"/>
              </a:rPr>
              <a:t>1</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家服務單位且該單位需有</a:t>
            </a:r>
            <a:r>
              <a:rPr lang="en-US" altLang="zh-TW" sz="1467" b="1" kern="0" dirty="0">
                <a:solidFill>
                  <a:srgbClr val="FF0000"/>
                </a:solidFill>
                <a:latin typeface="微軟正黑體" panose="020B0604030504040204" pitchFamily="34" charset="-120"/>
                <a:ea typeface="微軟正黑體" panose="020B0604030504040204" pitchFamily="34" charset="-120"/>
                <a:sym typeface="Arial"/>
              </a:rPr>
              <a:t>3</a:t>
            </a:r>
            <a:r>
              <a:rPr lang="zh-TW" altLang="en-US" sz="1467" b="1" kern="0" dirty="0">
                <a:solidFill>
                  <a:srgbClr val="FF0000"/>
                </a:solidFill>
                <a:latin typeface="微軟正黑體" panose="020B0604030504040204" pitchFamily="34" charset="-120"/>
                <a:ea typeface="微軟正黑體" panose="020B0604030504040204" pitchFamily="34" charset="-120"/>
                <a:sym typeface="Arial"/>
              </a:rPr>
              <a:t>個</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（含） </a:t>
            </a:r>
            <a:r>
              <a:rPr lang="en-US" altLang="zh-TW" sz="1467" b="1" kern="0" dirty="0">
                <a:solidFill>
                  <a:srgbClr val="FF0000"/>
                </a:solidFill>
                <a:latin typeface="微軟正黑體" panose="020B0604030504040204" pitchFamily="34" charset="-120"/>
                <a:ea typeface="微軟正黑體" panose="020B0604030504040204" pitchFamily="34" charset="-120"/>
                <a:sym typeface="Arial"/>
              </a:rPr>
              <a:t>『</a:t>
            </a:r>
            <a:r>
              <a:rPr lang="zh-TW" altLang="en-US" sz="1467" b="1" kern="0" dirty="0">
                <a:solidFill>
                  <a:srgbClr val="FF0000"/>
                </a:solidFill>
                <a:latin typeface="微軟正黑體" panose="020B0604030504040204" pitchFamily="34" charset="-120"/>
                <a:ea typeface="微軟正黑體" panose="020B0604030504040204" pitchFamily="34" charset="-120"/>
                <a:sym typeface="Arial"/>
              </a:rPr>
              <a:t>跨縣市</a:t>
            </a:r>
            <a:r>
              <a:rPr lang="en-US" altLang="zh-TW" sz="1467" b="1" kern="0" dirty="0">
                <a:solidFill>
                  <a:srgbClr val="FF0000"/>
                </a:solidFill>
                <a:latin typeface="微軟正黑體" panose="020B0604030504040204" pitchFamily="34" charset="-120"/>
                <a:ea typeface="微軟正黑體" panose="020B0604030504040204" pitchFamily="34" charset="-120"/>
                <a:sym typeface="Arial"/>
              </a:rPr>
              <a:t>』</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以上分支機構</a:t>
            </a:r>
          </a:p>
        </p:txBody>
      </p:sp>
      <p:cxnSp>
        <p:nvCxnSpPr>
          <p:cNvPr id="129" name="Google Shape;639;p20">
            <a:extLst>
              <a:ext uri="{FF2B5EF4-FFF2-40B4-BE49-F238E27FC236}">
                <a16:creationId xmlns:a16="http://schemas.microsoft.com/office/drawing/2014/main" id="{E2CEC78B-79EE-4EFD-9590-D0AD45BFD488}"/>
              </a:ext>
            </a:extLst>
          </p:cNvPr>
          <p:cNvCxnSpPr>
            <a:stCxn id="130" idx="0"/>
          </p:cNvCxnSpPr>
          <p:nvPr/>
        </p:nvCxnSpPr>
        <p:spPr>
          <a:xfrm>
            <a:off x="4692503" y="1113139"/>
            <a:ext cx="0" cy="1030471"/>
          </a:xfrm>
          <a:prstGeom prst="straightConnector1">
            <a:avLst/>
          </a:prstGeom>
          <a:noFill/>
          <a:ln w="9525" cap="flat" cmpd="sng">
            <a:solidFill>
              <a:schemeClr val="accent1"/>
            </a:solidFill>
            <a:prstDash val="solid"/>
            <a:miter lim="800000"/>
            <a:headEnd type="none" w="sm" len="sm"/>
            <a:tailEnd type="none" w="sm" len="sm"/>
          </a:ln>
        </p:spPr>
      </p:cxnSp>
      <p:sp>
        <p:nvSpPr>
          <p:cNvPr id="130" name="Google Shape;640;p20">
            <a:extLst>
              <a:ext uri="{FF2B5EF4-FFF2-40B4-BE49-F238E27FC236}">
                <a16:creationId xmlns:a16="http://schemas.microsoft.com/office/drawing/2014/main" id="{253B60BF-F4D3-4A12-B98E-C8797FFF8F98}"/>
              </a:ext>
            </a:extLst>
          </p:cNvPr>
          <p:cNvSpPr/>
          <p:nvPr/>
        </p:nvSpPr>
        <p:spPr>
          <a:xfrm>
            <a:off x="4259147" y="1113141"/>
            <a:ext cx="866715" cy="826033"/>
          </a:xfrm>
          <a:prstGeom prst="ellipse">
            <a:avLst/>
          </a:prstGeom>
          <a:solidFill>
            <a:srgbClr val="EA5A46"/>
          </a:solidFill>
          <a:ln>
            <a:noFill/>
          </a:ln>
        </p:spPr>
        <p:txBody>
          <a:bodyPr spcFirstLastPara="1" wrap="square" lIns="91425" tIns="45700" rIns="91425" bIns="45700" anchor="ctr" anchorCtr="0">
            <a:noAutofit/>
          </a:bodyPr>
          <a:lstStyle/>
          <a:p>
            <a:pPr algn="ctr" defTabSz="1219170">
              <a:buClr>
                <a:srgbClr val="FFFFFF"/>
              </a:buClr>
              <a:buSzPts val="1801"/>
            </a:pPr>
            <a:endParaRPr sz="2000" b="1"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cxnSp>
        <p:nvCxnSpPr>
          <p:cNvPr id="131" name="Google Shape;641;p20">
            <a:extLst>
              <a:ext uri="{FF2B5EF4-FFF2-40B4-BE49-F238E27FC236}">
                <a16:creationId xmlns:a16="http://schemas.microsoft.com/office/drawing/2014/main" id="{B5888E95-B451-447E-AFE8-8465547E6DDC}"/>
              </a:ext>
            </a:extLst>
          </p:cNvPr>
          <p:cNvCxnSpPr>
            <a:cxnSpLocks/>
          </p:cNvCxnSpPr>
          <p:nvPr/>
        </p:nvCxnSpPr>
        <p:spPr>
          <a:xfrm>
            <a:off x="4565355" y="2143555"/>
            <a:ext cx="254296" cy="0"/>
          </a:xfrm>
          <a:prstGeom prst="straightConnector1">
            <a:avLst/>
          </a:prstGeom>
          <a:noFill/>
          <a:ln w="28575" cap="flat" cmpd="sng">
            <a:solidFill>
              <a:schemeClr val="accent2"/>
            </a:solidFill>
            <a:prstDash val="solid"/>
            <a:miter lim="800000"/>
            <a:headEnd type="none" w="sm" len="sm"/>
            <a:tailEnd type="none" w="sm" len="sm"/>
          </a:ln>
        </p:spPr>
      </p:cxnSp>
      <p:sp>
        <p:nvSpPr>
          <p:cNvPr id="132" name="Google Shape;642;p20">
            <a:extLst>
              <a:ext uri="{FF2B5EF4-FFF2-40B4-BE49-F238E27FC236}">
                <a16:creationId xmlns:a16="http://schemas.microsoft.com/office/drawing/2014/main" id="{77F3B95E-F685-45CA-A906-8080DD8C9C2B}"/>
              </a:ext>
            </a:extLst>
          </p:cNvPr>
          <p:cNvSpPr txBox="1"/>
          <p:nvPr/>
        </p:nvSpPr>
        <p:spPr>
          <a:xfrm>
            <a:off x="4100127" y="2116835"/>
            <a:ext cx="1621996" cy="625683"/>
          </a:xfrm>
          <a:prstGeom prst="rect">
            <a:avLst/>
          </a:prstGeom>
          <a:noFill/>
          <a:ln>
            <a:noFill/>
          </a:ln>
        </p:spPr>
        <p:txBody>
          <a:bodyPr spcFirstLastPara="1" wrap="square" lIns="91425" tIns="45700" rIns="91425" bIns="45700" anchor="ctr" anchorCtr="0">
            <a:normAutofit/>
          </a:bodyPr>
          <a:lstStyle/>
          <a:p>
            <a:pPr defTabSz="1219170">
              <a:buClr>
                <a:srgbClr val="4472C4"/>
              </a:buClr>
              <a:buSzPts val="2400"/>
            </a:pPr>
            <a:r>
              <a:rPr lang="zh-TW" altLang="en-US" sz="2400" b="1" kern="0" dirty="0">
                <a:solidFill>
                  <a:srgbClr val="F49394">
                    <a:lumMod val="75000"/>
                  </a:srgbClr>
                </a:solidFill>
                <a:latin typeface="微軟正黑體" panose="020B0604030504040204" pitchFamily="34" charset="-120"/>
                <a:ea typeface="微軟正黑體" panose="020B0604030504040204" pitchFamily="34" charset="-120"/>
                <a:cs typeface=".蘋方-港" panose="02000000000000000000" pitchFamily="2" charset="-120"/>
                <a:sym typeface="Arial"/>
              </a:rPr>
              <a:t>導入家數</a:t>
            </a:r>
            <a:endParaRPr sz="2400" b="1" kern="0" dirty="0">
              <a:solidFill>
                <a:srgbClr val="F49394">
                  <a:lumMod val="75000"/>
                </a:srgbClr>
              </a:solidFill>
              <a:latin typeface="微軟正黑體" panose="020B0604030504040204" pitchFamily="34" charset="-120"/>
              <a:ea typeface="微軟正黑體" panose="020B0604030504040204" pitchFamily="34" charset="-120"/>
              <a:cs typeface=".蘋方-港" panose="02000000000000000000" pitchFamily="2" charset="-120"/>
              <a:sym typeface="Arial"/>
            </a:endParaRPr>
          </a:p>
        </p:txBody>
      </p:sp>
      <p:sp>
        <p:nvSpPr>
          <p:cNvPr id="133" name="Google Shape;644;p20">
            <a:extLst>
              <a:ext uri="{FF2B5EF4-FFF2-40B4-BE49-F238E27FC236}">
                <a16:creationId xmlns:a16="http://schemas.microsoft.com/office/drawing/2014/main" id="{045B89AC-88A4-4907-82FE-DA553471F93D}"/>
              </a:ext>
            </a:extLst>
          </p:cNvPr>
          <p:cNvSpPr/>
          <p:nvPr/>
        </p:nvSpPr>
        <p:spPr>
          <a:xfrm>
            <a:off x="4645655" y="1977129"/>
            <a:ext cx="93696" cy="89299"/>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defTabSz="1219170">
              <a:buClr>
                <a:srgbClr val="FFFFFF"/>
              </a:buClr>
              <a:buSzPts val="1801"/>
            </a:pPr>
            <a:endParaRPr sz="2000" b="1"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pic>
        <p:nvPicPr>
          <p:cNvPr id="134" name="Google Shape;645;p20">
            <a:extLst>
              <a:ext uri="{FF2B5EF4-FFF2-40B4-BE49-F238E27FC236}">
                <a16:creationId xmlns:a16="http://schemas.microsoft.com/office/drawing/2014/main" id="{B360D2BD-937F-48BE-BFBF-A8CDF082E8DF}"/>
              </a:ext>
            </a:extLst>
          </p:cNvPr>
          <p:cNvPicPr preferRelativeResize="0"/>
          <p:nvPr/>
        </p:nvPicPr>
        <p:blipFill rotWithShape="1">
          <a:blip r:embed="rId3">
            <a:alphaModFix/>
          </a:blip>
          <a:srcRect/>
          <a:stretch/>
        </p:blipFill>
        <p:spPr>
          <a:xfrm>
            <a:off x="4428094" y="1324555"/>
            <a:ext cx="528821" cy="403200"/>
          </a:xfrm>
          <a:prstGeom prst="rect">
            <a:avLst/>
          </a:prstGeom>
          <a:noFill/>
          <a:ln>
            <a:noFill/>
          </a:ln>
        </p:spPr>
      </p:pic>
      <p:sp>
        <p:nvSpPr>
          <p:cNvPr id="74" name="矩形: 圓角 73">
            <a:extLst>
              <a:ext uri="{FF2B5EF4-FFF2-40B4-BE49-F238E27FC236}">
                <a16:creationId xmlns:a16="http://schemas.microsoft.com/office/drawing/2014/main" id="{78AF650A-E0A4-48B1-A9E4-337FE73A0AB1}"/>
              </a:ext>
            </a:extLst>
          </p:cNvPr>
          <p:cNvSpPr/>
          <p:nvPr/>
        </p:nvSpPr>
        <p:spPr>
          <a:xfrm>
            <a:off x="692395" y="3790216"/>
            <a:ext cx="2214501" cy="728921"/>
          </a:xfrm>
          <a:prstGeom prst="round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zh-TW" altLang="zh-TW" sz="1467" b="1" kern="0" dirty="0">
                <a:solidFill>
                  <a:srgbClr val="FF0000"/>
                </a:solidFill>
                <a:latin typeface="微軟正黑體" panose="020B0604030504040204" pitchFamily="34" charset="-120"/>
                <a:ea typeface="微軟正黑體" panose="020B0604030504040204" pitchFamily="34" charset="-120"/>
                <a:sym typeface="Arial"/>
              </a:rPr>
              <a:t>企業</a:t>
            </a:r>
            <a:r>
              <a:rPr lang="zh-TW" altLang="zh-TW" sz="1467" b="1" kern="0" dirty="0">
                <a:solidFill>
                  <a:srgbClr val="003F4F"/>
                </a:solidFill>
                <a:latin typeface="微軟正黑體" panose="020B0604030504040204" pitchFamily="34" charset="-120"/>
                <a:ea typeface="微軟正黑體" panose="020B0604030504040204" pitchFamily="34" charset="-120"/>
                <a:sym typeface="Arial"/>
              </a:rPr>
              <a:t>須國內依法登記成立之獨資、合夥、有限合夥事業或公司</a:t>
            </a:r>
            <a:endParaRPr lang="zh-TW" altLang="en-US" sz="1467" b="1" kern="0" dirty="0">
              <a:solidFill>
                <a:srgbClr val="003F4F"/>
              </a:solidFill>
              <a:latin typeface="微軟正黑體" panose="020B0604030504040204" pitchFamily="34" charset="-120"/>
              <a:ea typeface="微軟正黑體" panose="020B0604030504040204" pitchFamily="34" charset="-120"/>
              <a:sym typeface="Arial"/>
            </a:endParaRPr>
          </a:p>
        </p:txBody>
      </p:sp>
      <p:sp>
        <p:nvSpPr>
          <p:cNvPr id="75" name="矩形: 圓角 74">
            <a:extLst>
              <a:ext uri="{FF2B5EF4-FFF2-40B4-BE49-F238E27FC236}">
                <a16:creationId xmlns:a16="http://schemas.microsoft.com/office/drawing/2014/main" id="{917AC7C1-3C91-4DDE-8837-3B38A792791D}"/>
              </a:ext>
            </a:extLst>
          </p:cNvPr>
          <p:cNvSpPr/>
          <p:nvPr/>
        </p:nvSpPr>
        <p:spPr>
          <a:xfrm>
            <a:off x="668293" y="5223605"/>
            <a:ext cx="2303215" cy="758023"/>
          </a:xfrm>
          <a:prstGeom prst="round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依法設立登記之</a:t>
            </a:r>
            <a:r>
              <a:rPr lang="zh-TW" altLang="en-US" sz="1467" b="1" kern="0" dirty="0">
                <a:solidFill>
                  <a:srgbClr val="FF0000"/>
                </a:solidFill>
                <a:latin typeface="微軟正黑體" panose="020B0604030504040204" pitchFamily="34" charset="-120"/>
                <a:ea typeface="微軟正黑體" panose="020B0604030504040204" pitchFamily="34" charset="-120"/>
                <a:sym typeface="Arial"/>
              </a:rPr>
              <a:t>非屬營利事業</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社團法人、財團法人或機構</a:t>
            </a:r>
          </a:p>
        </p:txBody>
      </p:sp>
      <p:sp>
        <p:nvSpPr>
          <p:cNvPr id="89" name="文字方塊 88">
            <a:extLst>
              <a:ext uri="{FF2B5EF4-FFF2-40B4-BE49-F238E27FC236}">
                <a16:creationId xmlns:a16="http://schemas.microsoft.com/office/drawing/2014/main" id="{1D657575-F23A-402C-8BFE-870021910F79}"/>
              </a:ext>
            </a:extLst>
          </p:cNvPr>
          <p:cNvSpPr txBox="1"/>
          <p:nvPr/>
        </p:nvSpPr>
        <p:spPr>
          <a:xfrm>
            <a:off x="0" y="586773"/>
            <a:ext cx="4516328" cy="461665"/>
          </a:xfrm>
          <a:prstGeom prst="rect">
            <a:avLst/>
          </a:prstGeom>
          <a:noFill/>
        </p:spPr>
        <p:txBody>
          <a:bodyPr wrap="square" rtlCol="0">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03</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、服務對象單位需符合條件</a:t>
            </a:r>
          </a:p>
        </p:txBody>
      </p:sp>
      <p:pic>
        <p:nvPicPr>
          <p:cNvPr id="32" name="圖片 31">
            <a:extLst>
              <a:ext uri="{FF2B5EF4-FFF2-40B4-BE49-F238E27FC236}">
                <a16:creationId xmlns:a16="http://schemas.microsoft.com/office/drawing/2014/main" id="{E5FC85D9-27EA-4429-AF98-E76190163F68}"/>
              </a:ext>
            </a:extLst>
          </p:cNvPr>
          <p:cNvPicPr>
            <a:picLocks noChangeAspect="1"/>
          </p:cNvPicPr>
          <p:nvPr/>
        </p:nvPicPr>
        <p:blipFill>
          <a:blip r:embed="rId4"/>
          <a:stretch>
            <a:fillRect/>
          </a:stretch>
        </p:blipFill>
        <p:spPr>
          <a:xfrm>
            <a:off x="1527547" y="1224194"/>
            <a:ext cx="591983" cy="591983"/>
          </a:xfrm>
          <a:prstGeom prst="rect">
            <a:avLst/>
          </a:prstGeom>
        </p:spPr>
      </p:pic>
      <p:sp>
        <p:nvSpPr>
          <p:cNvPr id="141" name="Google Shape;644;p20">
            <a:extLst>
              <a:ext uri="{FF2B5EF4-FFF2-40B4-BE49-F238E27FC236}">
                <a16:creationId xmlns:a16="http://schemas.microsoft.com/office/drawing/2014/main" id="{79EC07E0-FF2D-4F01-A6E6-8838A47E0AFA}"/>
              </a:ext>
            </a:extLst>
          </p:cNvPr>
          <p:cNvSpPr/>
          <p:nvPr/>
        </p:nvSpPr>
        <p:spPr>
          <a:xfrm>
            <a:off x="1766645" y="1961128"/>
            <a:ext cx="93696" cy="89299"/>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defTabSz="1219170">
              <a:buClr>
                <a:srgbClr val="FFFFFF"/>
              </a:buClr>
              <a:buSzPts val="1801"/>
            </a:pPr>
            <a:endParaRPr sz="2000" b="1" kern="0"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142" name="矩形: 圓角 141">
            <a:extLst>
              <a:ext uri="{FF2B5EF4-FFF2-40B4-BE49-F238E27FC236}">
                <a16:creationId xmlns:a16="http://schemas.microsoft.com/office/drawing/2014/main" id="{0406FB24-2FF4-460E-A17D-4826845FE545}"/>
              </a:ext>
            </a:extLst>
          </p:cNvPr>
          <p:cNvSpPr/>
          <p:nvPr/>
        </p:nvSpPr>
        <p:spPr>
          <a:xfrm>
            <a:off x="6369120" y="3806563"/>
            <a:ext cx="2000949" cy="720080"/>
          </a:xfrm>
          <a:prstGeom prst="roundRect">
            <a:avLst/>
          </a:prstGeom>
          <a:solidFill>
            <a:srgbClr val="FA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zh-TW" altLang="en-US" sz="1600" b="1" kern="0" dirty="0">
                <a:solidFill>
                  <a:sysClr val="windowText" lastClr="000000"/>
                </a:solidFill>
                <a:latin typeface="微軟正黑體" panose="020B0604030504040204" pitchFamily="34" charset="-120"/>
                <a:ea typeface="微軟正黑體" panose="020B0604030504040204" pitchFamily="34" charset="-120"/>
                <a:sym typeface="Arial"/>
              </a:rPr>
              <a:t>員工人數至少</a:t>
            </a:r>
            <a:r>
              <a:rPr lang="en-US" altLang="zh-TW" sz="1600" b="1" kern="0" dirty="0">
                <a:solidFill>
                  <a:srgbClr val="C00000"/>
                </a:solidFill>
                <a:latin typeface="微軟正黑體" panose="020B0604030504040204" pitchFamily="34" charset="-120"/>
                <a:ea typeface="微軟正黑體" panose="020B0604030504040204" pitchFamily="34" charset="-120"/>
                <a:sym typeface="Arial"/>
              </a:rPr>
              <a:t>10</a:t>
            </a:r>
            <a:r>
              <a:rPr lang="zh-TW" altLang="en-US" sz="1600" b="1" kern="0" dirty="0">
                <a:solidFill>
                  <a:srgbClr val="C00000"/>
                </a:solidFill>
                <a:latin typeface="微軟正黑體" panose="020B0604030504040204" pitchFamily="34" charset="-120"/>
                <a:ea typeface="微軟正黑體" panose="020B0604030504040204" pitchFamily="34" charset="-120"/>
                <a:sym typeface="Arial"/>
              </a:rPr>
              <a:t>人</a:t>
            </a:r>
            <a:endParaRPr lang="en-US" altLang="zh-TW" sz="1600" b="1" kern="0" dirty="0">
              <a:solidFill>
                <a:srgbClr val="C00000"/>
              </a:solidFill>
              <a:latin typeface="微軟正黑體" panose="020B0604030504040204" pitchFamily="34" charset="-120"/>
              <a:ea typeface="微軟正黑體" panose="020B0604030504040204" pitchFamily="34" charset="-120"/>
              <a:sym typeface="Arial"/>
            </a:endParaRPr>
          </a:p>
        </p:txBody>
      </p:sp>
      <p:sp>
        <p:nvSpPr>
          <p:cNvPr id="143" name="矩形: 圓角 142">
            <a:extLst>
              <a:ext uri="{FF2B5EF4-FFF2-40B4-BE49-F238E27FC236}">
                <a16:creationId xmlns:a16="http://schemas.microsoft.com/office/drawing/2014/main" id="{9EC3EA1B-80C3-4972-9970-40904FE583C8}"/>
              </a:ext>
            </a:extLst>
          </p:cNvPr>
          <p:cNvSpPr/>
          <p:nvPr/>
        </p:nvSpPr>
        <p:spPr>
          <a:xfrm>
            <a:off x="6357055" y="5180843"/>
            <a:ext cx="2000949" cy="895883"/>
          </a:xfrm>
          <a:prstGeom prst="roundRect">
            <a:avLst/>
          </a:prstGeom>
          <a:solidFill>
            <a:srgbClr val="FA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zh-TW" altLang="zh-TW" sz="1600" b="1" kern="0" dirty="0">
                <a:solidFill>
                  <a:sysClr val="windowText" lastClr="000000"/>
                </a:solidFill>
                <a:latin typeface="微軟正黑體" panose="020B0604030504040204" pitchFamily="34" charset="-120"/>
                <a:ea typeface="微軟正黑體" panose="020B0604030504040204" pitchFamily="34" charset="-120"/>
                <a:sym typeface="Arial"/>
              </a:rPr>
              <a:t>員工人數或志工團隊人數至少</a:t>
            </a:r>
            <a:r>
              <a:rPr lang="en-US" altLang="zh-TW" sz="1600" b="1" kern="0" dirty="0">
                <a:solidFill>
                  <a:srgbClr val="FF0000"/>
                </a:solidFill>
                <a:latin typeface="微軟正黑體" panose="020B0604030504040204" pitchFamily="34" charset="-120"/>
                <a:ea typeface="微軟正黑體" panose="020B0604030504040204" pitchFamily="34" charset="-120"/>
                <a:sym typeface="Arial"/>
              </a:rPr>
              <a:t>50</a:t>
            </a:r>
            <a:r>
              <a:rPr lang="zh-TW" altLang="zh-TW" sz="1600" b="1" kern="0" dirty="0">
                <a:solidFill>
                  <a:srgbClr val="FF0000"/>
                </a:solidFill>
                <a:latin typeface="微軟正黑體" panose="020B0604030504040204" pitchFamily="34" charset="-120"/>
                <a:ea typeface="微軟正黑體" panose="020B0604030504040204" pitchFamily="34" charset="-120"/>
                <a:sym typeface="Arial"/>
              </a:rPr>
              <a:t>人</a:t>
            </a:r>
            <a:endParaRPr lang="zh-TW" altLang="en-US" sz="1600" b="1" kern="0" dirty="0">
              <a:solidFill>
                <a:srgbClr val="FF0000"/>
              </a:solidFill>
              <a:latin typeface="微軟正黑體" panose="020B0604030504040204" pitchFamily="34" charset="-120"/>
              <a:ea typeface="微軟正黑體" panose="020B0604030504040204" pitchFamily="34" charset="-120"/>
              <a:sym typeface="Arial"/>
            </a:endParaRPr>
          </a:p>
        </p:txBody>
      </p:sp>
      <p:sp>
        <p:nvSpPr>
          <p:cNvPr id="144" name="矩形: 圓角 143">
            <a:extLst>
              <a:ext uri="{FF2B5EF4-FFF2-40B4-BE49-F238E27FC236}">
                <a16:creationId xmlns:a16="http://schemas.microsoft.com/office/drawing/2014/main" id="{9F1C1F7E-F4F1-43F8-A41F-FDD653C3C1F9}"/>
              </a:ext>
            </a:extLst>
          </p:cNvPr>
          <p:cNvSpPr/>
          <p:nvPr/>
        </p:nvSpPr>
        <p:spPr>
          <a:xfrm>
            <a:off x="3319026" y="3780819"/>
            <a:ext cx="2547599" cy="6584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協助導入至少</a:t>
            </a:r>
            <a:r>
              <a:rPr lang="en-US" altLang="zh-TW" sz="1467" b="1" kern="0" dirty="0">
                <a:solidFill>
                  <a:srgbClr val="C00000"/>
                </a:solidFill>
                <a:latin typeface="微軟正黑體" panose="020B0604030504040204" pitchFamily="34" charset="-120"/>
                <a:ea typeface="微軟正黑體" panose="020B0604030504040204" pitchFamily="34" charset="-120"/>
                <a:sym typeface="Arial"/>
              </a:rPr>
              <a:t>5</a:t>
            </a:r>
            <a:r>
              <a:rPr lang="zh-TW" altLang="en-US" sz="1467" b="1" kern="0" dirty="0">
                <a:solidFill>
                  <a:srgbClr val="C00000"/>
                </a:solidFill>
                <a:latin typeface="微軟正黑體" panose="020B0604030504040204" pitchFamily="34" charset="-120"/>
                <a:ea typeface="微軟正黑體" panose="020B0604030504040204" pitchFamily="34" charset="-120"/>
                <a:sym typeface="Arial"/>
              </a:rPr>
              <a:t>家</a:t>
            </a:r>
            <a:r>
              <a:rPr lang="zh-TW" altLang="en-US" sz="1467" b="1" kern="0" dirty="0">
                <a:solidFill>
                  <a:srgbClr val="003F4F"/>
                </a:solidFill>
                <a:latin typeface="微軟正黑體" panose="020B0604030504040204" pitchFamily="34" charset="-120"/>
                <a:ea typeface="微軟正黑體" panose="020B0604030504040204" pitchFamily="34" charset="-120"/>
                <a:sym typeface="Arial"/>
              </a:rPr>
              <a:t>服務單位</a:t>
            </a:r>
          </a:p>
        </p:txBody>
      </p:sp>
      <p:sp>
        <p:nvSpPr>
          <p:cNvPr id="44" name="矩形 43">
            <a:extLst>
              <a:ext uri="{FF2B5EF4-FFF2-40B4-BE49-F238E27FC236}">
                <a16:creationId xmlns:a16="http://schemas.microsoft.com/office/drawing/2014/main" id="{E0124ED9-1967-4371-9B0B-E97A5F8CBE08}"/>
              </a:ext>
            </a:extLst>
          </p:cNvPr>
          <p:cNvSpPr/>
          <p:nvPr/>
        </p:nvSpPr>
        <p:spPr>
          <a:xfrm>
            <a:off x="8370069" y="3060568"/>
            <a:ext cx="3821931" cy="1668534"/>
          </a:xfrm>
          <a:prstGeom prst="rect">
            <a:avLst/>
          </a:prstGeom>
          <a:ln>
            <a:noFill/>
            <a:prstDash val="dashDot"/>
          </a:ln>
        </p:spPr>
        <p:txBody>
          <a:bodyPr wrap="square">
            <a:spAutoFit/>
          </a:bodyPr>
          <a:lstStyle/>
          <a:p>
            <a:pPr marL="304792" indent="-304792" defTabSz="1219170">
              <a:lnSpc>
                <a:spcPct val="150000"/>
              </a:lnSpc>
              <a:buClr>
                <a:srgbClr val="000000"/>
              </a:buClr>
              <a:buFont typeface="Wingdings" panose="05000000000000000000" pitchFamily="2" charset="2"/>
              <a:buChar char="n"/>
            </a:pPr>
            <a:r>
              <a:rPr lang="zh-TW" altLang="en-US" sz="1400" kern="0" dirty="0">
                <a:solidFill>
                  <a:srgbClr val="000000"/>
                </a:solidFill>
                <a:latin typeface="微軟正黑體" panose="020B0604030504040204" pitchFamily="34" charset="-120"/>
                <a:ea typeface="微軟正黑體" panose="020B0604030504040204" pitchFamily="34" charset="-120"/>
                <a:cs typeface="Arial"/>
                <a:sym typeface="Arial"/>
              </a:rPr>
              <a:t>員工人數將依</a:t>
            </a:r>
            <a:r>
              <a:rPr lang="zh-TW" altLang="en-US" sz="1400" kern="0" dirty="0">
                <a:solidFill>
                  <a:srgbClr val="F49394">
                    <a:lumMod val="75000"/>
                  </a:srgbClr>
                </a:solidFill>
                <a:latin typeface="微軟正黑體" panose="020B0604030504040204" pitchFamily="34" charset="-120"/>
                <a:ea typeface="微軟正黑體" panose="020B0604030504040204" pitchFamily="34" charset="-120"/>
                <a:cs typeface="Arial"/>
                <a:sym typeface="Arial"/>
              </a:rPr>
              <a:t>勞保投保清冊名單</a:t>
            </a:r>
            <a:r>
              <a:rPr lang="zh-TW" altLang="en-US" sz="1400" kern="0" dirty="0">
                <a:solidFill>
                  <a:srgbClr val="000000"/>
                </a:solidFill>
                <a:latin typeface="微軟正黑體" panose="020B0604030504040204" pitchFamily="34" charset="-120"/>
                <a:ea typeface="微軟正黑體" panose="020B0604030504040204" pitchFamily="34" charset="-120"/>
                <a:cs typeface="Arial"/>
                <a:sym typeface="Arial"/>
              </a:rPr>
              <a:t>進行認列</a:t>
            </a:r>
            <a:endParaRPr lang="en-US" altLang="zh-TW" sz="1400" kern="0" dirty="0">
              <a:solidFill>
                <a:srgbClr val="000000"/>
              </a:solidFill>
              <a:latin typeface="微軟正黑體" panose="020B0604030504040204" pitchFamily="34" charset="-120"/>
              <a:ea typeface="微軟正黑體" panose="020B0604030504040204" pitchFamily="34" charset="-120"/>
              <a:cs typeface="Arial"/>
              <a:sym typeface="Arial"/>
            </a:endParaRPr>
          </a:p>
          <a:p>
            <a:pPr marL="304792" indent="-304792" defTabSz="1219170">
              <a:lnSpc>
                <a:spcPct val="150000"/>
              </a:lnSpc>
              <a:buClr>
                <a:srgbClr val="000000"/>
              </a:buClr>
              <a:buFont typeface="Wingdings" panose="05000000000000000000" pitchFamily="2" charset="2"/>
              <a:buChar char="n"/>
            </a:pPr>
            <a:r>
              <a:rPr lang="zh-TW" altLang="en-US" sz="1400" kern="0" dirty="0">
                <a:solidFill>
                  <a:srgbClr val="000000"/>
                </a:solidFill>
                <a:latin typeface="微軟正黑體" panose="020B0604030504040204" pitchFamily="34" charset="-120"/>
                <a:ea typeface="微軟正黑體" panose="020B0604030504040204" pitchFamily="34" charset="-120"/>
                <a:cs typeface="Arial"/>
                <a:sym typeface="Arial"/>
              </a:rPr>
              <a:t>非營利組織所成立的志工團隊</a:t>
            </a:r>
            <a:endParaRPr lang="en-US" altLang="zh-TW" sz="1400" kern="0" dirty="0">
              <a:solidFill>
                <a:srgbClr val="000000"/>
              </a:solidFill>
              <a:latin typeface="微軟正黑體" panose="020B0604030504040204" pitchFamily="34" charset="-120"/>
              <a:ea typeface="微軟正黑體" panose="020B0604030504040204" pitchFamily="34" charset="-120"/>
              <a:cs typeface="Arial"/>
              <a:sym typeface="Arial"/>
            </a:endParaRPr>
          </a:p>
          <a:p>
            <a:pPr marL="304792" indent="-304792" defTabSz="1219170">
              <a:lnSpc>
                <a:spcPct val="150000"/>
              </a:lnSpc>
              <a:buClr>
                <a:srgbClr val="000000"/>
              </a:buClr>
              <a:buFont typeface="Wingdings" panose="05000000000000000000" pitchFamily="2" charset="2"/>
              <a:buAutoNum type="circleNumWdWhitePlain"/>
            </a:pPr>
            <a:r>
              <a:rPr lang="zh-TW" altLang="en-US" sz="1400" kern="0" dirty="0">
                <a:solidFill>
                  <a:srgbClr val="000000"/>
                </a:solidFill>
                <a:latin typeface="微軟正黑體" panose="020B0604030504040204" pitchFamily="34" charset="-120"/>
                <a:ea typeface="微軟正黑體" panose="020B0604030504040204" pitchFamily="34" charset="-120"/>
                <a:cs typeface="Arial"/>
                <a:sym typeface="Arial"/>
              </a:rPr>
              <a:t>須在</a:t>
            </a:r>
            <a:r>
              <a:rPr lang="zh-TW" altLang="en-US" sz="1400" kern="0" dirty="0">
                <a:solidFill>
                  <a:srgbClr val="F49394">
                    <a:lumMod val="75000"/>
                  </a:srgbClr>
                </a:solidFill>
                <a:latin typeface="微軟正黑體" panose="020B0604030504040204" pitchFamily="34" charset="-120"/>
                <a:ea typeface="微軟正黑體" panose="020B0604030504040204" pitchFamily="34" charset="-120"/>
                <a:cs typeface="Arial"/>
                <a:sym typeface="Arial"/>
                <a:hlinkClick r:id="rId5">
                  <a:extLst>
                    <a:ext uri="{A12FA001-AC4F-418D-AE19-62706E023703}">
                      <ahyp:hlinkClr xmlns:ahyp="http://schemas.microsoft.com/office/drawing/2018/hyperlinkcolor" val="tx"/>
                    </a:ext>
                  </a:extLst>
                </a:hlinkClick>
              </a:rPr>
              <a:t>衛生福利部志願資訊網</a:t>
            </a:r>
            <a:r>
              <a:rPr lang="zh-TW" altLang="en-US" sz="1400" kern="0" dirty="0">
                <a:solidFill>
                  <a:srgbClr val="F49394">
                    <a:lumMod val="75000"/>
                  </a:srgbClr>
                </a:solidFill>
                <a:latin typeface="微軟正黑體" panose="020B0604030504040204" pitchFamily="34" charset="-120"/>
                <a:ea typeface="微軟正黑體" panose="020B0604030504040204" pitchFamily="34" charset="-120"/>
                <a:cs typeface="Arial"/>
                <a:sym typeface="Arial"/>
              </a:rPr>
              <a:t>登錄名單</a:t>
            </a:r>
            <a:endParaRPr lang="en-US" altLang="zh-TW" sz="1400" kern="0" dirty="0">
              <a:solidFill>
                <a:srgbClr val="F49394">
                  <a:lumMod val="75000"/>
                </a:srgbClr>
              </a:solidFill>
              <a:latin typeface="微軟正黑體" panose="020B0604030504040204" pitchFamily="34" charset="-120"/>
              <a:ea typeface="微軟正黑體" panose="020B0604030504040204" pitchFamily="34" charset="-120"/>
              <a:cs typeface="Arial"/>
              <a:sym typeface="Arial"/>
            </a:endParaRPr>
          </a:p>
          <a:p>
            <a:pPr marL="304792" indent="-304792" defTabSz="1219170">
              <a:lnSpc>
                <a:spcPct val="150000"/>
              </a:lnSpc>
              <a:buClr>
                <a:srgbClr val="000000"/>
              </a:buClr>
              <a:buFont typeface="Wingdings" panose="05000000000000000000" pitchFamily="2" charset="2"/>
              <a:buAutoNum type="circleNumWdWhitePlain"/>
            </a:pPr>
            <a:r>
              <a:rPr lang="zh-TW" altLang="en-US" sz="1400" kern="0" dirty="0">
                <a:solidFill>
                  <a:srgbClr val="000000"/>
                </a:solidFill>
                <a:latin typeface="微軟正黑體" panose="020B0604030504040204" pitchFamily="34" charset="-120"/>
                <a:ea typeface="微軟正黑體" panose="020B0604030504040204" pitchFamily="34" charset="-120"/>
                <a:cs typeface="Arial"/>
                <a:sym typeface="Arial"/>
              </a:rPr>
              <a:t>志工團隊成員皆須接受過志願服務基礎訓練及特殊訓練，領有</a:t>
            </a:r>
            <a:r>
              <a:rPr lang="zh-TW" altLang="en-US" sz="1400" kern="0" dirty="0">
                <a:solidFill>
                  <a:srgbClr val="F49394">
                    <a:lumMod val="75000"/>
                  </a:srgbClr>
                </a:solidFill>
                <a:latin typeface="微軟正黑體" panose="020B0604030504040204" pitchFamily="34" charset="-120"/>
                <a:ea typeface="微軟正黑體" panose="020B0604030504040204" pitchFamily="34" charset="-120"/>
                <a:cs typeface="Arial"/>
                <a:sym typeface="Arial"/>
              </a:rPr>
              <a:t>志願服務紀錄冊</a:t>
            </a:r>
          </a:p>
        </p:txBody>
      </p:sp>
      <p:pic>
        <p:nvPicPr>
          <p:cNvPr id="145" name="圖片 144">
            <a:extLst>
              <a:ext uri="{FF2B5EF4-FFF2-40B4-BE49-F238E27FC236}">
                <a16:creationId xmlns:a16="http://schemas.microsoft.com/office/drawing/2014/main" id="{CA3B6489-8811-4AC6-9A0F-2260DA1F9087}"/>
              </a:ext>
            </a:extLst>
          </p:cNvPr>
          <p:cNvPicPr>
            <a:picLocks noChangeAspect="1"/>
          </p:cNvPicPr>
          <p:nvPr/>
        </p:nvPicPr>
        <p:blipFill>
          <a:blip r:embed="rId6"/>
          <a:stretch>
            <a:fillRect/>
          </a:stretch>
        </p:blipFill>
        <p:spPr>
          <a:xfrm>
            <a:off x="8528216" y="2126280"/>
            <a:ext cx="828017" cy="828017"/>
          </a:xfrm>
          <a:prstGeom prst="rect">
            <a:avLst/>
          </a:prstGeom>
        </p:spPr>
      </p:pic>
      <p:cxnSp>
        <p:nvCxnSpPr>
          <p:cNvPr id="6" name="直線接點 5">
            <a:extLst>
              <a:ext uri="{FF2B5EF4-FFF2-40B4-BE49-F238E27FC236}">
                <a16:creationId xmlns:a16="http://schemas.microsoft.com/office/drawing/2014/main" id="{820A4755-F693-47E3-8750-8922CF3F2962}"/>
              </a:ext>
            </a:extLst>
          </p:cNvPr>
          <p:cNvCxnSpPr/>
          <p:nvPr/>
        </p:nvCxnSpPr>
        <p:spPr>
          <a:xfrm>
            <a:off x="826937" y="4849084"/>
            <a:ext cx="7646321"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39" name="文字方塊 38">
            <a:extLst>
              <a:ext uri="{FF2B5EF4-FFF2-40B4-BE49-F238E27FC236}">
                <a16:creationId xmlns:a16="http://schemas.microsoft.com/office/drawing/2014/main" id="{9F73BFE3-CD6D-49B9-BA39-D6034A6CDDFE}"/>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P.1~P.2</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
        <p:nvSpPr>
          <p:cNvPr id="4" name="文字方塊 3">
            <a:extLst>
              <a:ext uri="{FF2B5EF4-FFF2-40B4-BE49-F238E27FC236}">
                <a16:creationId xmlns:a16="http://schemas.microsoft.com/office/drawing/2014/main" id="{BD5BCEB7-29DD-427C-93F4-A3E15C55BFFC}"/>
              </a:ext>
            </a:extLst>
          </p:cNvPr>
          <p:cNvSpPr txBox="1"/>
          <p:nvPr/>
        </p:nvSpPr>
        <p:spPr>
          <a:xfrm>
            <a:off x="2937949" y="6076726"/>
            <a:ext cx="4188638" cy="738664"/>
          </a:xfrm>
          <a:prstGeom prst="rect">
            <a:avLst/>
          </a:prstGeom>
          <a:noFill/>
        </p:spPr>
        <p:txBody>
          <a:bodyPr wrap="square" rtlCol="0">
            <a:spAutoFit/>
          </a:bodyPr>
          <a:lstStyle/>
          <a:p>
            <a:pPr marL="285750" indent="-285750">
              <a:buFont typeface="Arial" panose="020B0604020202020204" pitchFamily="34" charset="0"/>
              <a:buChar char="•"/>
            </a:pPr>
            <a:r>
              <a:rPr lang="zh-TW" altLang="en-US" sz="1400" dirty="0">
                <a:latin typeface=".蘋方-繁" panose="02000000000000000000" pitchFamily="2" charset="-120"/>
                <a:ea typeface=".蘋方-繁" panose="02000000000000000000" pitchFamily="2" charset="-120"/>
                <a:cs typeface=".蘋方-繁" panose="02000000000000000000" pitchFamily="2" charset="-120"/>
              </a:rPr>
              <a:t>服務對象所屬機構要有全國至少跨一組縣市</a:t>
            </a:r>
            <a:endParaRPr lang="en-US" altLang="zh-TW" sz="1400" dirty="0">
              <a:latin typeface=".蘋方-繁" panose="02000000000000000000" pitchFamily="2" charset="-120"/>
              <a:ea typeface=".蘋方-繁" panose="02000000000000000000" pitchFamily="2" charset="-120"/>
              <a:cs typeface=".蘋方-繁" panose="02000000000000000000" pitchFamily="2" charset="-120"/>
            </a:endParaRPr>
          </a:p>
          <a:p>
            <a:pPr marL="285750" indent="-285750">
              <a:buFont typeface="Arial" panose="020B0604020202020204" pitchFamily="34" charset="0"/>
              <a:buChar char="•"/>
            </a:pPr>
            <a:r>
              <a:rPr lang="zh-TW" altLang="en-US" sz="1400" dirty="0">
                <a:latin typeface=".蘋方-繁" panose="02000000000000000000" pitchFamily="2" charset="-120"/>
                <a:ea typeface=".蘋方-繁" panose="02000000000000000000" pitchFamily="2" charset="-120"/>
                <a:cs typeface=".蘋方-繁" panose="02000000000000000000" pitchFamily="2" charset="-120"/>
              </a:rPr>
              <a:t>本次服務導入至少三個以上分支機構須位處數位分群</a:t>
            </a:r>
            <a:r>
              <a:rPr lang="en-US" altLang="zh-TW" sz="1400" dirty="0">
                <a:latin typeface=".蘋方-繁" panose="02000000000000000000" pitchFamily="2" charset="-120"/>
                <a:ea typeface=".蘋方-繁" panose="02000000000000000000" pitchFamily="2" charset="-120"/>
                <a:cs typeface=".蘋方-繁" panose="02000000000000000000" pitchFamily="2" charset="-120"/>
              </a:rPr>
              <a:t>2-4</a:t>
            </a:r>
            <a:endParaRPr lang="zh-TW" altLang="en-US" sz="1400" dirty="0">
              <a:latin typeface=".蘋方-繁" panose="02000000000000000000" pitchFamily="2" charset="-120"/>
              <a:ea typeface=".蘋方-繁" panose="02000000000000000000" pitchFamily="2" charset="-120"/>
              <a:cs typeface=".蘋方-繁" panose="02000000000000000000" pitchFamily="2" charset="-120"/>
            </a:endParaRPr>
          </a:p>
        </p:txBody>
      </p:sp>
    </p:spTree>
    <p:extLst>
      <p:ext uri="{BB962C8B-B14F-4D97-AF65-F5344CB8AC3E}">
        <p14:creationId xmlns:p14="http://schemas.microsoft.com/office/powerpoint/2010/main" val="5391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0AB2B88-23D5-4464-BB8E-B1FDE8B90D81}"/>
              </a:ext>
            </a:extLst>
          </p:cNvPr>
          <p:cNvSpPr txBox="1"/>
          <p:nvPr/>
        </p:nvSpPr>
        <p:spPr>
          <a:xfrm>
            <a:off x="84825" y="576736"/>
            <a:ext cx="4516328" cy="461665"/>
          </a:xfrm>
          <a:prstGeom prst="rect">
            <a:avLst/>
          </a:prstGeom>
          <a:noFill/>
        </p:spPr>
        <p:txBody>
          <a:bodyPr wrap="square" rtlCol="0">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04</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、審查方式</a:t>
            </a:r>
            <a:endParaRPr lang="zh-TW" altLang="zh-TW" sz="2400"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sp>
        <p:nvSpPr>
          <p:cNvPr id="9" name="矩形 8">
            <a:extLst>
              <a:ext uri="{FF2B5EF4-FFF2-40B4-BE49-F238E27FC236}">
                <a16:creationId xmlns:a16="http://schemas.microsoft.com/office/drawing/2014/main" id="{9A517DA8-1FFF-429A-A99A-F15FC4345D66}"/>
              </a:ext>
            </a:extLst>
          </p:cNvPr>
          <p:cNvSpPr/>
          <p:nvPr/>
        </p:nvSpPr>
        <p:spPr>
          <a:xfrm>
            <a:off x="620035" y="1019913"/>
            <a:ext cx="5439310" cy="451919"/>
          </a:xfrm>
          <a:prstGeom prst="rect">
            <a:avLst/>
          </a:prstGeom>
        </p:spPr>
        <p:txBody>
          <a:bodyPr wrap="none">
            <a:spAutoFit/>
          </a:bodyPr>
          <a:lstStyle/>
          <a:p>
            <a:pPr algn="just" defTabSz="1219170">
              <a:lnSpc>
                <a:spcPts val="3067"/>
              </a:lnSpc>
              <a:spcBef>
                <a:spcPts val="320"/>
              </a:spcBef>
              <a:buClr>
                <a:srgbClr val="000000"/>
              </a:buClr>
            </a:pPr>
            <a:r>
              <a:rPr lang="zh-TW" altLang="zh-TW" sz="1867" kern="0" dirty="0">
                <a:solidFill>
                  <a:srgbClr val="000000"/>
                </a:solidFill>
                <a:latin typeface="Calibri" panose="020F0502020204030204" pitchFamily="34" charset="0"/>
                <a:ea typeface="微軟正黑體" panose="020B0604030504040204" pitchFamily="34" charset="-120"/>
                <a:cs typeface="標楷體" panose="03000509000000000000" pitchFamily="65" charset="-120"/>
                <a:sym typeface="Arial"/>
              </a:rPr>
              <a:t>分為資格審查及簡報審查二階段審查，說明如下：</a:t>
            </a:r>
            <a:endParaRPr lang="zh-TW" altLang="zh-TW" sz="1400" kern="15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Arial"/>
            </a:endParaRPr>
          </a:p>
        </p:txBody>
      </p:sp>
      <p:sp>
        <p:nvSpPr>
          <p:cNvPr id="11" name="矩形: 摺角紙張 10">
            <a:extLst>
              <a:ext uri="{FF2B5EF4-FFF2-40B4-BE49-F238E27FC236}">
                <a16:creationId xmlns:a16="http://schemas.microsoft.com/office/drawing/2014/main" id="{0A5F3738-7037-4123-8E5A-9BABFCF9DB95}"/>
              </a:ext>
            </a:extLst>
          </p:cNvPr>
          <p:cNvSpPr/>
          <p:nvPr/>
        </p:nvSpPr>
        <p:spPr>
          <a:xfrm>
            <a:off x="1685961" y="2639835"/>
            <a:ext cx="2835967" cy="2470205"/>
          </a:xfrm>
          <a:prstGeom prst="foldedCorner">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219170">
              <a:buClr>
                <a:srgbClr val="000000"/>
              </a:buClr>
            </a:pPr>
            <a:r>
              <a:rPr lang="zh-TW" altLang="zh-TW" sz="1867" b="1" kern="0" dirty="0">
                <a:solidFill>
                  <a:srgbClr val="FFFFF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資格審查：</a:t>
            </a:r>
            <a:r>
              <a:rPr lang="zh-TW" altLang="zh-TW" sz="1867" kern="0" dirty="0">
                <a:solidFill>
                  <a:srgbClr val="FFFFF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執行單位檢視申請單位提交文件資料，符合資格者則進入提案內容審查。</a:t>
            </a:r>
            <a:endParaRPr lang="en-US" altLang="zh-TW" sz="1867" kern="0" dirty="0">
              <a:solidFill>
                <a:srgbClr val="FFFFFF"/>
              </a:solidFill>
              <a:latin typeface="jf open 粉圓 2.0" panose="020B0000000000000000" pitchFamily="34" charset="-120"/>
              <a:ea typeface="jf open 粉圓 2.0" panose="020B0000000000000000" pitchFamily="34" charset="-120"/>
              <a:cs typeface="標楷體" panose="03000509000000000000" pitchFamily="65" charset="-120"/>
              <a:sym typeface="Arial"/>
            </a:endParaRPr>
          </a:p>
        </p:txBody>
      </p:sp>
      <p:sp>
        <p:nvSpPr>
          <p:cNvPr id="12" name="矩形: 摺角紙張 11">
            <a:extLst>
              <a:ext uri="{FF2B5EF4-FFF2-40B4-BE49-F238E27FC236}">
                <a16:creationId xmlns:a16="http://schemas.microsoft.com/office/drawing/2014/main" id="{4C76F883-6D13-44AF-B01C-893687E9FBD3}"/>
              </a:ext>
            </a:extLst>
          </p:cNvPr>
          <p:cNvSpPr/>
          <p:nvPr/>
        </p:nvSpPr>
        <p:spPr>
          <a:xfrm>
            <a:off x="5396284" y="2679595"/>
            <a:ext cx="4558749" cy="2390684"/>
          </a:xfrm>
          <a:prstGeom prst="foldedCorner">
            <a:avLst/>
          </a:prstGeom>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defTabSz="1219170">
              <a:lnSpc>
                <a:spcPts val="3067"/>
              </a:lnSpc>
              <a:spcBef>
                <a:spcPts val="320"/>
              </a:spcBef>
              <a:buClr>
                <a:srgbClr val="000000"/>
              </a:buClr>
            </a:pPr>
            <a:r>
              <a:rPr lang="zh-TW" altLang="zh-TW" sz="1867" b="1" kern="0" dirty="0">
                <a:solidFill>
                  <a:srgbClr val="FFFFF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簡報審查：</a:t>
            </a:r>
            <a:r>
              <a:rPr lang="zh-TW" altLang="zh-TW" sz="1867" kern="0" dirty="0">
                <a:solidFill>
                  <a:srgbClr val="FFFFF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由執行單位彙整提案計畫書及相關文件，提交評審委員檢視計畫內容，並依執行單位通知出席審查會議，進行簡報及詢答。由主辦單位依簡報審查結果召開共識會議，擇優入選。</a:t>
            </a:r>
            <a:endParaRPr lang="zh-TW" altLang="zh-TW" sz="1400" kern="150" dirty="0">
              <a:solidFill>
                <a:srgbClr val="FFFFF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p:txBody>
      </p:sp>
      <p:pic>
        <p:nvPicPr>
          <p:cNvPr id="18" name="圖片 17">
            <a:extLst>
              <a:ext uri="{FF2B5EF4-FFF2-40B4-BE49-F238E27FC236}">
                <a16:creationId xmlns:a16="http://schemas.microsoft.com/office/drawing/2014/main" id="{5E8A85AB-C4F4-49CE-AB73-66871F81ABC8}"/>
              </a:ext>
            </a:extLst>
          </p:cNvPr>
          <p:cNvPicPr>
            <a:picLocks noChangeAspect="1"/>
          </p:cNvPicPr>
          <p:nvPr/>
        </p:nvPicPr>
        <p:blipFill>
          <a:blip r:embed="rId2"/>
          <a:stretch>
            <a:fillRect/>
          </a:stretch>
        </p:blipFill>
        <p:spPr>
          <a:xfrm>
            <a:off x="1287985" y="2119552"/>
            <a:ext cx="498555" cy="498555"/>
          </a:xfrm>
          <a:prstGeom prst="rect">
            <a:avLst/>
          </a:prstGeom>
        </p:spPr>
      </p:pic>
      <p:sp>
        <p:nvSpPr>
          <p:cNvPr id="19" name="流程圖: 接點 18">
            <a:extLst>
              <a:ext uri="{FF2B5EF4-FFF2-40B4-BE49-F238E27FC236}">
                <a16:creationId xmlns:a16="http://schemas.microsoft.com/office/drawing/2014/main" id="{20F14E49-8E03-418F-897B-EBB89336C559}"/>
              </a:ext>
            </a:extLst>
          </p:cNvPr>
          <p:cNvSpPr/>
          <p:nvPr/>
        </p:nvSpPr>
        <p:spPr>
          <a:xfrm>
            <a:off x="1452722" y="2348010"/>
            <a:ext cx="466476" cy="466476"/>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altLang="zh-TW" sz="1867" kern="0" dirty="0">
                <a:solidFill>
                  <a:srgbClr val="FFFFFF"/>
                </a:solidFill>
                <a:latin typeface="jf open 粉圓 2.0" panose="020B0000000000000000" pitchFamily="34" charset="-120"/>
                <a:ea typeface="jf open 粉圓 2.0" panose="020B0000000000000000" pitchFamily="34" charset="-120"/>
                <a:sym typeface="Arial"/>
              </a:rPr>
              <a:t>1</a:t>
            </a:r>
            <a:endParaRPr lang="zh-TW" altLang="en-US" sz="1867" kern="0" dirty="0">
              <a:solidFill>
                <a:srgbClr val="FFFFFF"/>
              </a:solidFill>
              <a:latin typeface="jf open 粉圓 2.0" panose="020B0000000000000000" pitchFamily="34" charset="-120"/>
              <a:ea typeface="jf open 粉圓 2.0" panose="020B0000000000000000" pitchFamily="34" charset="-120"/>
              <a:sym typeface="Arial"/>
            </a:endParaRPr>
          </a:p>
        </p:txBody>
      </p:sp>
      <p:pic>
        <p:nvPicPr>
          <p:cNvPr id="20" name="圖片 19">
            <a:extLst>
              <a:ext uri="{FF2B5EF4-FFF2-40B4-BE49-F238E27FC236}">
                <a16:creationId xmlns:a16="http://schemas.microsoft.com/office/drawing/2014/main" id="{BCA07E7C-4F05-440C-8C99-336C65270DCA}"/>
              </a:ext>
            </a:extLst>
          </p:cNvPr>
          <p:cNvPicPr>
            <a:picLocks noChangeAspect="1"/>
          </p:cNvPicPr>
          <p:nvPr/>
        </p:nvPicPr>
        <p:blipFill>
          <a:blip r:embed="rId2"/>
          <a:stretch>
            <a:fillRect/>
          </a:stretch>
        </p:blipFill>
        <p:spPr>
          <a:xfrm>
            <a:off x="4945707" y="2138253"/>
            <a:ext cx="498555" cy="498555"/>
          </a:xfrm>
          <a:prstGeom prst="rect">
            <a:avLst/>
          </a:prstGeom>
        </p:spPr>
      </p:pic>
      <p:sp>
        <p:nvSpPr>
          <p:cNvPr id="21" name="流程圖: 接點 20">
            <a:extLst>
              <a:ext uri="{FF2B5EF4-FFF2-40B4-BE49-F238E27FC236}">
                <a16:creationId xmlns:a16="http://schemas.microsoft.com/office/drawing/2014/main" id="{AC2C5410-24ED-4274-B596-596A71349E3A}"/>
              </a:ext>
            </a:extLst>
          </p:cNvPr>
          <p:cNvSpPr/>
          <p:nvPr/>
        </p:nvSpPr>
        <p:spPr>
          <a:xfrm>
            <a:off x="5211025" y="2342715"/>
            <a:ext cx="466476" cy="466476"/>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altLang="zh-TW" sz="1867" kern="0" dirty="0">
                <a:solidFill>
                  <a:srgbClr val="FFFFFF"/>
                </a:solidFill>
                <a:latin typeface="jf open 粉圓 2.0" panose="020B0000000000000000" pitchFamily="34" charset="-120"/>
                <a:ea typeface="jf open 粉圓 2.0" panose="020B0000000000000000" pitchFamily="34" charset="-120"/>
                <a:sym typeface="Arial"/>
              </a:rPr>
              <a:t>2</a:t>
            </a:r>
            <a:endParaRPr lang="zh-TW" altLang="en-US" sz="1867" kern="0" dirty="0">
              <a:solidFill>
                <a:srgbClr val="FFFFFF"/>
              </a:solidFill>
              <a:latin typeface="jf open 粉圓 2.0" panose="020B0000000000000000" pitchFamily="34" charset="-120"/>
              <a:ea typeface="jf open 粉圓 2.0" panose="020B0000000000000000" pitchFamily="34" charset="-120"/>
              <a:sym typeface="Arial"/>
            </a:endParaRPr>
          </a:p>
        </p:txBody>
      </p:sp>
      <p:sp>
        <p:nvSpPr>
          <p:cNvPr id="2" name="箭號: 向右 1">
            <a:extLst>
              <a:ext uri="{FF2B5EF4-FFF2-40B4-BE49-F238E27FC236}">
                <a16:creationId xmlns:a16="http://schemas.microsoft.com/office/drawing/2014/main" id="{28086828-933B-437A-B433-3BA1970704B8}"/>
              </a:ext>
            </a:extLst>
          </p:cNvPr>
          <p:cNvSpPr/>
          <p:nvPr/>
        </p:nvSpPr>
        <p:spPr>
          <a:xfrm>
            <a:off x="4601153" y="3169921"/>
            <a:ext cx="795131" cy="150544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Arial"/>
              <a:ea typeface="新細明體" panose="02020500000000000000" pitchFamily="18" charset="-120"/>
              <a:sym typeface="Arial"/>
            </a:endParaRPr>
          </a:p>
        </p:txBody>
      </p:sp>
      <p:sp>
        <p:nvSpPr>
          <p:cNvPr id="3" name="矩形 2">
            <a:extLst>
              <a:ext uri="{FF2B5EF4-FFF2-40B4-BE49-F238E27FC236}">
                <a16:creationId xmlns:a16="http://schemas.microsoft.com/office/drawing/2014/main" id="{7FF5BD9F-06DD-4DDB-982B-B232E5C932CA}"/>
              </a:ext>
            </a:extLst>
          </p:cNvPr>
          <p:cNvSpPr/>
          <p:nvPr/>
        </p:nvSpPr>
        <p:spPr>
          <a:xfrm>
            <a:off x="5753129" y="2247110"/>
            <a:ext cx="5880136" cy="369332"/>
          </a:xfrm>
          <a:prstGeom prst="rect">
            <a:avLst/>
          </a:prstGeom>
        </p:spPr>
        <p:txBody>
          <a:bodyPr wrap="none">
            <a:spAutoFit/>
          </a:bodyPr>
          <a:lstStyle/>
          <a:p>
            <a:r>
              <a:rPr lang="zh-TW" altLang="en-US" dirty="0">
                <a:latin typeface="jf open 粉圓 2.0" panose="020B0000000000000000" pitchFamily="34" charset="-120"/>
                <a:ea typeface="jf open 粉圓 2.0" panose="020B0000000000000000" pitchFamily="34" charset="-120"/>
              </a:rPr>
              <a:t>申請單位簡報時間 </a:t>
            </a:r>
            <a:r>
              <a:rPr lang="en-US" altLang="zh-TW" dirty="0">
                <a:latin typeface="jf open 粉圓 2.0" panose="020B0000000000000000" pitchFamily="34" charset="-120"/>
                <a:ea typeface="jf open 粉圓 2.0" panose="020B0000000000000000" pitchFamily="34" charset="-120"/>
              </a:rPr>
              <a:t>:</a:t>
            </a:r>
            <a:r>
              <a:rPr lang="zh-TW" altLang="en-US" dirty="0">
                <a:latin typeface="jf open 粉圓 2.0" panose="020B0000000000000000" pitchFamily="34" charset="-120"/>
                <a:ea typeface="jf open 粉圓 2.0" panose="020B0000000000000000" pitchFamily="34" charset="-120"/>
              </a:rPr>
              <a:t>15分鐘 ，委員詢答15分鐘</a:t>
            </a:r>
            <a:r>
              <a:rPr lang="en-US" altLang="zh-TW" dirty="0">
                <a:latin typeface="jf open 粉圓 2.0" panose="020B0000000000000000" pitchFamily="34" charset="-120"/>
                <a:ea typeface="jf open 粉圓 2.0" panose="020B0000000000000000" pitchFamily="34" charset="-120"/>
              </a:rPr>
              <a:t>(</a:t>
            </a:r>
            <a:r>
              <a:rPr lang="zh-TW" altLang="en-US" dirty="0">
                <a:latin typeface="jf open 粉圓 2.0" panose="020B0000000000000000" pitchFamily="34" charset="-120"/>
                <a:ea typeface="jf open 粉圓 2.0" panose="020B0000000000000000" pitchFamily="34" charset="-120"/>
              </a:rPr>
              <a:t>統問統答</a:t>
            </a:r>
            <a:r>
              <a:rPr lang="en-US" altLang="zh-TW" dirty="0">
                <a:latin typeface="jf open 粉圓 2.0" panose="020B0000000000000000" pitchFamily="34" charset="-120"/>
                <a:ea typeface="jf open 粉圓 2.0" panose="020B0000000000000000" pitchFamily="34" charset="-120"/>
              </a:rPr>
              <a:t>)</a:t>
            </a:r>
          </a:p>
        </p:txBody>
      </p:sp>
      <p:sp>
        <p:nvSpPr>
          <p:cNvPr id="13" name="Rectangle 101">
            <a:extLst>
              <a:ext uri="{FF2B5EF4-FFF2-40B4-BE49-F238E27FC236}">
                <a16:creationId xmlns:a16="http://schemas.microsoft.com/office/drawing/2014/main" id="{105E16CF-6CF3-469F-88A9-5D8FEDA98303}"/>
              </a:ext>
            </a:extLst>
          </p:cNvPr>
          <p:cNvSpPr/>
          <p:nvPr/>
        </p:nvSpPr>
        <p:spPr>
          <a:xfrm>
            <a:off x="4668661" y="5202549"/>
            <a:ext cx="6338406" cy="49744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預計</a:t>
            </a:r>
            <a:r>
              <a:rPr lang="en-US" altLang="zh-TW"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年 </a:t>
            </a:r>
            <a:r>
              <a:rPr lang="en-US" altLang="zh-TW" sz="2000" b="1" dirty="0">
                <a:latin typeface="微軟正黑體" panose="020B0604030504040204" pitchFamily="34" charset="-120"/>
                <a:ea typeface="微軟正黑體" panose="020B0604030504040204" pitchFamily="34" charset="-120"/>
              </a:rPr>
              <a:t>6/19(</a:t>
            </a:r>
            <a:r>
              <a:rPr lang="zh-TW" altLang="en-US" sz="2000" b="1" dirty="0">
                <a:latin typeface="微軟正黑體" panose="020B0604030504040204" pitchFamily="34" charset="-120"/>
                <a:ea typeface="微軟正黑體" panose="020B0604030504040204" pitchFamily="34" charset="-120"/>
              </a:rPr>
              <a:t>三</a:t>
            </a:r>
            <a:r>
              <a:rPr lang="en-US" altLang="zh-TW" sz="2000"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下午</a:t>
            </a:r>
            <a:r>
              <a:rPr lang="zh-TW" altLang="en-US"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6/21(</a:t>
            </a:r>
            <a:r>
              <a:rPr lang="zh-TW" altLang="en-US" sz="2000" b="1" dirty="0">
                <a:latin typeface="微軟正黑體" panose="020B0604030504040204" pitchFamily="34" charset="-120"/>
                <a:ea typeface="微軟正黑體" panose="020B0604030504040204" pitchFamily="34" charset="-120"/>
              </a:rPr>
              <a:t>五</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上午</a:t>
            </a:r>
            <a:r>
              <a:rPr lang="zh-TW" altLang="en-US" dirty="0">
                <a:latin typeface="微軟正黑體" panose="020B0604030504040204" pitchFamily="34" charset="-120"/>
                <a:ea typeface="微軟正黑體" panose="020B0604030504040204" pitchFamily="34" charset="-120"/>
              </a:rPr>
              <a:t>召開提案審查會</a:t>
            </a:r>
            <a:endParaRPr lang="en-IN"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4885CC10-F284-4DD7-B489-3B4FCE8D999E}"/>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P.3</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Tree>
    <p:extLst>
      <p:ext uri="{BB962C8B-B14F-4D97-AF65-F5344CB8AC3E}">
        <p14:creationId xmlns:p14="http://schemas.microsoft.com/office/powerpoint/2010/main" val="130309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AADDC6F9-60E4-4853-AF29-97E0C48D81F5}"/>
              </a:ext>
            </a:extLst>
          </p:cNvPr>
          <p:cNvSpPr txBox="1"/>
          <p:nvPr/>
        </p:nvSpPr>
        <p:spPr>
          <a:xfrm>
            <a:off x="84825" y="576735"/>
            <a:ext cx="4516328" cy="461665"/>
          </a:xfrm>
          <a:prstGeom prst="rect">
            <a:avLst/>
          </a:prstGeom>
          <a:noFill/>
        </p:spPr>
        <p:txBody>
          <a:bodyPr wrap="square" rtlCol="0">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05</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、審查項目說明及比重</a:t>
            </a:r>
            <a:endParaRPr lang="zh-TW" altLang="zh-TW" sz="2400"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grpSp>
        <p:nvGrpSpPr>
          <p:cNvPr id="35" name="群組 34">
            <a:extLst>
              <a:ext uri="{FF2B5EF4-FFF2-40B4-BE49-F238E27FC236}">
                <a16:creationId xmlns:a16="http://schemas.microsoft.com/office/drawing/2014/main" id="{825A8AA6-EE32-4BE1-B812-026924DBB2D6}"/>
              </a:ext>
            </a:extLst>
          </p:cNvPr>
          <p:cNvGrpSpPr/>
          <p:nvPr/>
        </p:nvGrpSpPr>
        <p:grpSpPr>
          <a:xfrm>
            <a:off x="217167" y="1470108"/>
            <a:ext cx="5316941" cy="1524000"/>
            <a:chOff x="488878" y="2438400"/>
            <a:chExt cx="3909931" cy="1143000"/>
          </a:xfrm>
        </p:grpSpPr>
        <p:sp>
          <p:nvSpPr>
            <p:cNvPr id="36" name="手繪多邊形 10">
              <a:extLst>
                <a:ext uri="{FF2B5EF4-FFF2-40B4-BE49-F238E27FC236}">
                  <a16:creationId xmlns:a16="http://schemas.microsoft.com/office/drawing/2014/main" id="{FB3B7EF2-658F-45C3-A859-892AC26D2AC3}"/>
                </a:ext>
              </a:extLst>
            </p:cNvPr>
            <p:cNvSpPr/>
            <p:nvPr/>
          </p:nvSpPr>
          <p:spPr>
            <a:xfrm>
              <a:off x="937152" y="2438400"/>
              <a:ext cx="3461657" cy="1143000"/>
            </a:xfrm>
            <a:custGeom>
              <a:avLst/>
              <a:gdLst>
                <a:gd name="connsiteX0" fmla="*/ 0 w 3461657"/>
                <a:gd name="connsiteY0" fmla="*/ 0 h 1143000"/>
                <a:gd name="connsiteX1" fmla="*/ 3461657 w 3461657"/>
                <a:gd name="connsiteY1" fmla="*/ 0 h 1143000"/>
                <a:gd name="connsiteX2" fmla="*/ 3461657 w 3461657"/>
                <a:gd name="connsiteY2" fmla="*/ 1143000 h 1143000"/>
                <a:gd name="connsiteX3" fmla="*/ 0 w 3461657"/>
                <a:gd name="connsiteY3" fmla="*/ 1143000 h 1143000"/>
                <a:gd name="connsiteX4" fmla="*/ 0 w 3461657"/>
                <a:gd name="connsiteY4" fmla="*/ 1034143 h 1143000"/>
                <a:gd name="connsiteX5" fmla="*/ 305345 w 3461657"/>
                <a:gd name="connsiteY5" fmla="*/ 1034143 h 1143000"/>
                <a:gd name="connsiteX6" fmla="*/ 536666 w 3461657"/>
                <a:gd name="connsiteY6" fmla="*/ 571500 h 1143000"/>
                <a:gd name="connsiteX7" fmla="*/ 305345 w 3461657"/>
                <a:gd name="connsiteY7" fmla="*/ 108857 h 1143000"/>
                <a:gd name="connsiteX8" fmla="*/ 0 w 3461657"/>
                <a:gd name="connsiteY8" fmla="*/ 108857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1657" h="1143000">
                  <a:moveTo>
                    <a:pt x="0" y="0"/>
                  </a:moveTo>
                  <a:lnTo>
                    <a:pt x="3461657" y="0"/>
                  </a:lnTo>
                  <a:lnTo>
                    <a:pt x="3461657" y="1143000"/>
                  </a:lnTo>
                  <a:lnTo>
                    <a:pt x="0" y="1143000"/>
                  </a:lnTo>
                  <a:lnTo>
                    <a:pt x="0" y="1034143"/>
                  </a:lnTo>
                  <a:lnTo>
                    <a:pt x="305345" y="1034143"/>
                  </a:lnTo>
                  <a:lnTo>
                    <a:pt x="536666" y="571500"/>
                  </a:lnTo>
                  <a:lnTo>
                    <a:pt x="305345" y="108857"/>
                  </a:lnTo>
                  <a:lnTo>
                    <a:pt x="0" y="108857"/>
                  </a:lnTo>
                  <a:close/>
                </a:path>
              </a:pathLst>
            </a:custGeom>
            <a:solidFill>
              <a:srgbClr val="00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jf open 粉圓 2.0" panose="020B0000000000000000" pitchFamily="34" charset="-120"/>
                <a:ea typeface="jf open 粉圓 2.0" panose="020B0000000000000000" pitchFamily="34" charset="-120"/>
                <a:sym typeface="Arial"/>
              </a:endParaRPr>
            </a:p>
          </p:txBody>
        </p:sp>
        <p:sp>
          <p:nvSpPr>
            <p:cNvPr id="37" name="六邊形 36">
              <a:extLst>
                <a:ext uri="{FF2B5EF4-FFF2-40B4-BE49-F238E27FC236}">
                  <a16:creationId xmlns:a16="http://schemas.microsoft.com/office/drawing/2014/main" id="{71E3B41C-E880-4186-8EB8-7EAED449F919}"/>
                </a:ext>
              </a:extLst>
            </p:cNvPr>
            <p:cNvSpPr/>
            <p:nvPr/>
          </p:nvSpPr>
          <p:spPr>
            <a:xfrm>
              <a:off x="488878" y="2623457"/>
              <a:ext cx="896548" cy="772886"/>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altLang="zh-TW" sz="2133" kern="0" dirty="0">
                  <a:solidFill>
                    <a:srgbClr val="0070C0"/>
                  </a:solidFill>
                  <a:latin typeface="jf open 粉圓 2.0" panose="020B0000000000000000" pitchFamily="34" charset="-120"/>
                  <a:ea typeface="jf open 粉圓 2.0" panose="020B0000000000000000" pitchFamily="34" charset="-120"/>
                  <a:sym typeface="Arial"/>
                </a:rPr>
                <a:t>25%</a:t>
              </a:r>
              <a:endParaRPr lang="zh-TW" altLang="en-US" sz="2133" kern="0" dirty="0">
                <a:solidFill>
                  <a:srgbClr val="0070C0"/>
                </a:solidFill>
                <a:latin typeface="jf open 粉圓 2.0" panose="020B0000000000000000" pitchFamily="34" charset="-120"/>
                <a:ea typeface="jf open 粉圓 2.0" panose="020B0000000000000000" pitchFamily="34" charset="-120"/>
                <a:sym typeface="Arial"/>
              </a:endParaRPr>
            </a:p>
          </p:txBody>
        </p:sp>
      </p:grpSp>
      <p:sp>
        <p:nvSpPr>
          <p:cNvPr id="38" name="矩形 37">
            <a:extLst>
              <a:ext uri="{FF2B5EF4-FFF2-40B4-BE49-F238E27FC236}">
                <a16:creationId xmlns:a16="http://schemas.microsoft.com/office/drawing/2014/main" id="{DF878747-19B3-49DC-800B-C41864807F1A}"/>
              </a:ext>
            </a:extLst>
          </p:cNvPr>
          <p:cNvSpPr/>
          <p:nvPr/>
        </p:nvSpPr>
        <p:spPr>
          <a:xfrm>
            <a:off x="1465378" y="1643860"/>
            <a:ext cx="3655404" cy="1077218"/>
          </a:xfrm>
          <a:prstGeom prst="rect">
            <a:avLst/>
          </a:prstGeom>
        </p:spPr>
        <p:txBody>
          <a:bodyPr wrap="square">
            <a:spAutoFit/>
          </a:bodyPr>
          <a:lstStyle/>
          <a:p>
            <a:pPr marL="457189" lvl="1" indent="-457189" defTabSz="1219170">
              <a:buClr>
                <a:srgbClr val="FFFFFF"/>
              </a:buClr>
              <a:buFont typeface="Arial" panose="020B0604020202020204" pitchFamily="34" charset="0"/>
              <a:buChar char="•"/>
            </a:pPr>
            <a:r>
              <a:rPr lang="zh-CN" altLang="zh-TW" sz="1600" kern="0" dirty="0">
                <a:solidFill>
                  <a:srgbClr val="FFFFFF"/>
                </a:solidFill>
                <a:latin typeface="jf open 粉圓 2.0" panose="020B0000000000000000" pitchFamily="34" charset="-120"/>
                <a:ea typeface="jf open 粉圓 2.0" panose="020B0000000000000000" pitchFamily="34" charset="-120"/>
                <a:cs typeface="Arial"/>
                <a:sym typeface="Arial"/>
              </a:rPr>
              <a:t>具數位服務專案導入及推動經驗之實績</a:t>
            </a:r>
            <a:endParaRPr lang="en-US" altLang="zh-CN" sz="1600"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457189" lvl="1" indent="-457189" defTabSz="1219170">
              <a:buClr>
                <a:srgbClr val="FFFFFF"/>
              </a:buClr>
              <a:buFont typeface="Arial" panose="020B0604020202020204" pitchFamily="34" charset="0"/>
              <a:buChar char="•"/>
            </a:pPr>
            <a:r>
              <a:rPr lang="zh-TW" altLang="zh-TW" sz="1600" kern="0" dirty="0">
                <a:solidFill>
                  <a:srgbClr val="FFFFFF"/>
                </a:solidFill>
                <a:latin typeface="jf open 粉圓 2.0" panose="020B0000000000000000" pitchFamily="34" charset="-120"/>
                <a:ea typeface="jf open 粉圓 2.0" panose="020B0000000000000000" pitchFamily="34" charset="-120"/>
                <a:cs typeface="Arial"/>
                <a:sym typeface="Arial"/>
              </a:rPr>
              <a:t>具備提供雲端數位服務、技術諮詢及教育訓練之能力與能量</a:t>
            </a:r>
            <a:endParaRPr lang="zh-TW" altLang="en-US" sz="1600"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grpSp>
        <p:nvGrpSpPr>
          <p:cNvPr id="39" name="群組 38">
            <a:extLst>
              <a:ext uri="{FF2B5EF4-FFF2-40B4-BE49-F238E27FC236}">
                <a16:creationId xmlns:a16="http://schemas.microsoft.com/office/drawing/2014/main" id="{A53D1DA0-5B4F-488F-8E7C-2E5B25FD3921}"/>
              </a:ext>
            </a:extLst>
          </p:cNvPr>
          <p:cNvGrpSpPr/>
          <p:nvPr/>
        </p:nvGrpSpPr>
        <p:grpSpPr>
          <a:xfrm>
            <a:off x="5892253" y="1470108"/>
            <a:ext cx="5213241" cy="1524000"/>
            <a:chOff x="4745192" y="2438400"/>
            <a:chExt cx="3909931" cy="1143000"/>
          </a:xfrm>
        </p:grpSpPr>
        <p:sp>
          <p:nvSpPr>
            <p:cNvPr id="40" name="手繪多邊形 12">
              <a:extLst>
                <a:ext uri="{FF2B5EF4-FFF2-40B4-BE49-F238E27FC236}">
                  <a16:creationId xmlns:a16="http://schemas.microsoft.com/office/drawing/2014/main" id="{2170F01B-CDCC-407A-A97D-006BF9109B3F}"/>
                </a:ext>
              </a:extLst>
            </p:cNvPr>
            <p:cNvSpPr/>
            <p:nvPr/>
          </p:nvSpPr>
          <p:spPr>
            <a:xfrm>
              <a:off x="5193466" y="2438400"/>
              <a:ext cx="3461657" cy="1143000"/>
            </a:xfrm>
            <a:custGeom>
              <a:avLst/>
              <a:gdLst>
                <a:gd name="connsiteX0" fmla="*/ 0 w 3461657"/>
                <a:gd name="connsiteY0" fmla="*/ 0 h 1143000"/>
                <a:gd name="connsiteX1" fmla="*/ 3461657 w 3461657"/>
                <a:gd name="connsiteY1" fmla="*/ 0 h 1143000"/>
                <a:gd name="connsiteX2" fmla="*/ 3461657 w 3461657"/>
                <a:gd name="connsiteY2" fmla="*/ 1143000 h 1143000"/>
                <a:gd name="connsiteX3" fmla="*/ 0 w 3461657"/>
                <a:gd name="connsiteY3" fmla="*/ 1143000 h 1143000"/>
                <a:gd name="connsiteX4" fmla="*/ 0 w 3461657"/>
                <a:gd name="connsiteY4" fmla="*/ 1034143 h 1143000"/>
                <a:gd name="connsiteX5" fmla="*/ 305345 w 3461657"/>
                <a:gd name="connsiteY5" fmla="*/ 1034143 h 1143000"/>
                <a:gd name="connsiteX6" fmla="*/ 536666 w 3461657"/>
                <a:gd name="connsiteY6" fmla="*/ 571500 h 1143000"/>
                <a:gd name="connsiteX7" fmla="*/ 305345 w 3461657"/>
                <a:gd name="connsiteY7" fmla="*/ 108857 h 1143000"/>
                <a:gd name="connsiteX8" fmla="*/ 0 w 3461657"/>
                <a:gd name="connsiteY8" fmla="*/ 108857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1657" h="1143000">
                  <a:moveTo>
                    <a:pt x="0" y="0"/>
                  </a:moveTo>
                  <a:lnTo>
                    <a:pt x="3461657" y="0"/>
                  </a:lnTo>
                  <a:lnTo>
                    <a:pt x="3461657" y="1143000"/>
                  </a:lnTo>
                  <a:lnTo>
                    <a:pt x="0" y="1143000"/>
                  </a:lnTo>
                  <a:lnTo>
                    <a:pt x="0" y="1034143"/>
                  </a:lnTo>
                  <a:lnTo>
                    <a:pt x="305345" y="1034143"/>
                  </a:lnTo>
                  <a:lnTo>
                    <a:pt x="536666" y="571500"/>
                  </a:lnTo>
                  <a:lnTo>
                    <a:pt x="305345" y="108857"/>
                  </a:lnTo>
                  <a:lnTo>
                    <a:pt x="0" y="108857"/>
                  </a:lnTo>
                  <a:close/>
                </a:path>
              </a:pathLst>
            </a:cu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jf open 粉圓 2.0" panose="020B0000000000000000" pitchFamily="34" charset="-120"/>
                <a:ea typeface="jf open 粉圓 2.0" panose="020B0000000000000000" pitchFamily="34" charset="-120"/>
                <a:sym typeface="Arial"/>
              </a:endParaRPr>
            </a:p>
          </p:txBody>
        </p:sp>
        <p:sp>
          <p:nvSpPr>
            <p:cNvPr id="41" name="六邊形 40">
              <a:extLst>
                <a:ext uri="{FF2B5EF4-FFF2-40B4-BE49-F238E27FC236}">
                  <a16:creationId xmlns:a16="http://schemas.microsoft.com/office/drawing/2014/main" id="{867D4CF9-B067-44D5-9E6C-8DE4304B2428}"/>
                </a:ext>
              </a:extLst>
            </p:cNvPr>
            <p:cNvSpPr/>
            <p:nvPr/>
          </p:nvSpPr>
          <p:spPr>
            <a:xfrm>
              <a:off x="4745192" y="2623457"/>
              <a:ext cx="896548" cy="772886"/>
            </a:xfrm>
            <a:prstGeom prst="hexagon">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altLang="zh-TW" sz="2133" kern="0" dirty="0">
                  <a:solidFill>
                    <a:srgbClr val="0070C0"/>
                  </a:solidFill>
                  <a:latin typeface="jf open 粉圓 2.0" panose="020B0000000000000000" pitchFamily="34" charset="-120"/>
                  <a:ea typeface="jf open 粉圓 2.0" panose="020B0000000000000000" pitchFamily="34" charset="-120"/>
                  <a:sym typeface="Arial"/>
                </a:rPr>
                <a:t>35%</a:t>
              </a:r>
              <a:endParaRPr lang="zh-TW" altLang="en-US" sz="2133" kern="0" dirty="0">
                <a:solidFill>
                  <a:srgbClr val="0070C0"/>
                </a:solidFill>
                <a:latin typeface="jf open 粉圓 2.0" panose="020B0000000000000000" pitchFamily="34" charset="-120"/>
                <a:ea typeface="jf open 粉圓 2.0" panose="020B0000000000000000" pitchFamily="34" charset="-120"/>
                <a:sym typeface="Arial"/>
              </a:endParaRPr>
            </a:p>
          </p:txBody>
        </p:sp>
      </p:grpSp>
      <p:sp>
        <p:nvSpPr>
          <p:cNvPr id="42" name="矩形 41">
            <a:extLst>
              <a:ext uri="{FF2B5EF4-FFF2-40B4-BE49-F238E27FC236}">
                <a16:creationId xmlns:a16="http://schemas.microsoft.com/office/drawing/2014/main" id="{62DD6DBD-9DEC-41DF-8552-12DF634A46BE}"/>
              </a:ext>
            </a:extLst>
          </p:cNvPr>
          <p:cNvSpPr/>
          <p:nvPr/>
        </p:nvSpPr>
        <p:spPr>
          <a:xfrm>
            <a:off x="7077049" y="1482924"/>
            <a:ext cx="4017844" cy="1528175"/>
          </a:xfrm>
          <a:prstGeom prst="rect">
            <a:avLst/>
          </a:prstGeom>
        </p:spPr>
        <p:txBody>
          <a:bodyPr wrap="square">
            <a:spAutoFit/>
          </a:bodyPr>
          <a:lstStyle/>
          <a:p>
            <a:pPr marL="304792" indent="-304792" defTabSz="1219170">
              <a:buClr>
                <a:srgbClr val="FFFFFF"/>
              </a:buClr>
              <a:buFont typeface="Arial" panose="020B0604020202020204" pitchFamily="34" charset="0"/>
              <a:buChar char="•"/>
            </a:pP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是否符合服務對象需求</a:t>
            </a:r>
            <a:r>
              <a:rPr lang="zh-TW"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a:t>
            </a: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提出分析或說明資料</a:t>
            </a:r>
            <a:r>
              <a:rPr lang="zh-TW"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a:t>
            </a:r>
            <a:endParaRPr lang="en-US" altLang="zh-TW" sz="1333"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304792" indent="-304792" defTabSz="1219170">
              <a:buClr>
                <a:srgbClr val="FFFFFF"/>
              </a:buClr>
              <a:buFont typeface="Arial" panose="020B0604020202020204" pitchFamily="34" charset="0"/>
              <a:buChar char="•"/>
            </a:pP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數位服務升級或導入前後差異分析。</a:t>
            </a:r>
            <a:endParaRPr lang="en-US" altLang="zh-CN" sz="1333"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304792" indent="-304792" defTabSz="1219170">
              <a:buClr>
                <a:srgbClr val="FFFFFF"/>
              </a:buClr>
              <a:buFont typeface="Arial" panose="020B0604020202020204" pitchFamily="34" charset="0"/>
              <a:buChar char="•"/>
            </a:pP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規劃合適之數位工具、系統、技術之相關性及可操作性</a:t>
            </a:r>
            <a:endParaRPr lang="en-US" altLang="zh-CN" sz="1333"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304792" indent="-304792" defTabSz="1219170">
              <a:buClr>
                <a:srgbClr val="FFFFFF"/>
              </a:buClr>
              <a:buFont typeface="Arial" panose="020B0604020202020204" pitchFamily="34" charset="0"/>
              <a:buChar char="•"/>
            </a:pP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因應本案服務對象，</a:t>
            </a:r>
            <a:r>
              <a:rPr lang="zh-CN" altLang="zh-TW" sz="1400" b="1" u="sng" kern="0" dirty="0">
                <a:solidFill>
                  <a:srgbClr val="C00000"/>
                </a:solidFill>
                <a:latin typeface="jf open 粉圓 2.0" panose="020B0000000000000000" pitchFamily="34" charset="-120"/>
                <a:ea typeface="jf open 粉圓 2.0" panose="020B0000000000000000" pitchFamily="34" charset="-120"/>
                <a:cs typeface="Arial"/>
                <a:sym typeface="Arial"/>
              </a:rPr>
              <a:t>客製化</a:t>
            </a:r>
            <a:r>
              <a:rPr lang="zh-CN"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的調整內容為何</a:t>
            </a:r>
            <a:endParaRPr lang="en-US" altLang="zh-CN" sz="1333"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304792" indent="-304792" defTabSz="1219170">
              <a:buClr>
                <a:srgbClr val="FFFFFF"/>
              </a:buClr>
              <a:buFont typeface="Arial" panose="020B0604020202020204" pitchFamily="34" charset="0"/>
              <a:buChar char="•"/>
            </a:pPr>
            <a:r>
              <a:rPr lang="zh-TW" altLang="zh-TW" sz="1333" kern="0" dirty="0">
                <a:solidFill>
                  <a:srgbClr val="FFFFFF"/>
                </a:solidFill>
                <a:latin typeface="jf open 粉圓 2.0" panose="020B0000000000000000" pitchFamily="34" charset="-120"/>
                <a:ea typeface="jf open 粉圓 2.0" panose="020B0000000000000000" pitchFamily="34" charset="-120"/>
                <a:cs typeface="Arial"/>
                <a:sym typeface="Arial"/>
              </a:rPr>
              <a:t>申請單位與非營利組織或企業共同協力及運作機制說明</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grpSp>
        <p:nvGrpSpPr>
          <p:cNvPr id="43" name="群組 42">
            <a:extLst>
              <a:ext uri="{FF2B5EF4-FFF2-40B4-BE49-F238E27FC236}">
                <a16:creationId xmlns:a16="http://schemas.microsoft.com/office/drawing/2014/main" id="{16DF9211-841A-4B17-8556-A2A5349BCA77}"/>
              </a:ext>
            </a:extLst>
          </p:cNvPr>
          <p:cNvGrpSpPr/>
          <p:nvPr/>
        </p:nvGrpSpPr>
        <p:grpSpPr>
          <a:xfrm>
            <a:off x="217167" y="3499744"/>
            <a:ext cx="5316941" cy="1524000"/>
            <a:chOff x="488878" y="4343398"/>
            <a:chExt cx="3909930" cy="1143000"/>
          </a:xfrm>
        </p:grpSpPr>
        <p:sp>
          <p:nvSpPr>
            <p:cNvPr id="44" name="手繪多邊形 17">
              <a:extLst>
                <a:ext uri="{FF2B5EF4-FFF2-40B4-BE49-F238E27FC236}">
                  <a16:creationId xmlns:a16="http://schemas.microsoft.com/office/drawing/2014/main" id="{53A3EA45-7BF7-4D1E-8F02-E104C6E03BC9}"/>
                </a:ext>
              </a:extLst>
            </p:cNvPr>
            <p:cNvSpPr/>
            <p:nvPr/>
          </p:nvSpPr>
          <p:spPr>
            <a:xfrm>
              <a:off x="937152" y="4343398"/>
              <a:ext cx="3461656" cy="1143000"/>
            </a:xfrm>
            <a:custGeom>
              <a:avLst/>
              <a:gdLst>
                <a:gd name="connsiteX0" fmla="*/ 0 w 3461657"/>
                <a:gd name="connsiteY0" fmla="*/ 0 h 1143000"/>
                <a:gd name="connsiteX1" fmla="*/ 3461657 w 3461657"/>
                <a:gd name="connsiteY1" fmla="*/ 0 h 1143000"/>
                <a:gd name="connsiteX2" fmla="*/ 3461657 w 3461657"/>
                <a:gd name="connsiteY2" fmla="*/ 1143000 h 1143000"/>
                <a:gd name="connsiteX3" fmla="*/ 0 w 3461657"/>
                <a:gd name="connsiteY3" fmla="*/ 1143000 h 1143000"/>
                <a:gd name="connsiteX4" fmla="*/ 0 w 3461657"/>
                <a:gd name="connsiteY4" fmla="*/ 1034143 h 1143000"/>
                <a:gd name="connsiteX5" fmla="*/ 305345 w 3461657"/>
                <a:gd name="connsiteY5" fmla="*/ 1034143 h 1143000"/>
                <a:gd name="connsiteX6" fmla="*/ 536666 w 3461657"/>
                <a:gd name="connsiteY6" fmla="*/ 571500 h 1143000"/>
                <a:gd name="connsiteX7" fmla="*/ 305345 w 3461657"/>
                <a:gd name="connsiteY7" fmla="*/ 108857 h 1143000"/>
                <a:gd name="connsiteX8" fmla="*/ 0 w 3461657"/>
                <a:gd name="connsiteY8" fmla="*/ 108857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1657" h="1143000">
                  <a:moveTo>
                    <a:pt x="0" y="0"/>
                  </a:moveTo>
                  <a:lnTo>
                    <a:pt x="3461657" y="0"/>
                  </a:lnTo>
                  <a:lnTo>
                    <a:pt x="3461657" y="1143000"/>
                  </a:lnTo>
                  <a:lnTo>
                    <a:pt x="0" y="1143000"/>
                  </a:lnTo>
                  <a:lnTo>
                    <a:pt x="0" y="1034143"/>
                  </a:lnTo>
                  <a:lnTo>
                    <a:pt x="305345" y="1034143"/>
                  </a:lnTo>
                  <a:lnTo>
                    <a:pt x="536666" y="571500"/>
                  </a:lnTo>
                  <a:lnTo>
                    <a:pt x="305345" y="108857"/>
                  </a:lnTo>
                  <a:lnTo>
                    <a:pt x="0" y="108857"/>
                  </a:lnTo>
                  <a:close/>
                </a:path>
              </a:pathLst>
            </a:custGeom>
            <a:solidFill>
              <a:srgbClr val="003F4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jf open 粉圓 2.0" panose="020B0000000000000000" pitchFamily="34" charset="-120"/>
                <a:ea typeface="jf open 粉圓 2.0" panose="020B0000000000000000" pitchFamily="34" charset="-120"/>
                <a:sym typeface="Arial"/>
              </a:endParaRPr>
            </a:p>
          </p:txBody>
        </p:sp>
        <p:sp>
          <p:nvSpPr>
            <p:cNvPr id="45" name="六邊形 44">
              <a:extLst>
                <a:ext uri="{FF2B5EF4-FFF2-40B4-BE49-F238E27FC236}">
                  <a16:creationId xmlns:a16="http://schemas.microsoft.com/office/drawing/2014/main" id="{F9FBE507-8571-4241-BC5D-186D9A69419A}"/>
                </a:ext>
              </a:extLst>
            </p:cNvPr>
            <p:cNvSpPr/>
            <p:nvPr/>
          </p:nvSpPr>
          <p:spPr>
            <a:xfrm>
              <a:off x="488878" y="4528457"/>
              <a:ext cx="896548" cy="772886"/>
            </a:xfrm>
            <a:prstGeom prst="hexagon">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en-US" altLang="zh-TW" sz="2133" kern="0" dirty="0">
                  <a:solidFill>
                    <a:srgbClr val="0070C0"/>
                  </a:solidFill>
                  <a:latin typeface="jf open 粉圓 2.0" panose="020B0000000000000000" pitchFamily="34" charset="-120"/>
                  <a:ea typeface="jf open 粉圓 2.0" panose="020B0000000000000000" pitchFamily="34" charset="-120"/>
                  <a:sym typeface="Arial"/>
                </a:rPr>
                <a:t>25%</a:t>
              </a:r>
              <a:endParaRPr lang="zh-TW" altLang="en-US" sz="2133" kern="0" dirty="0">
                <a:solidFill>
                  <a:srgbClr val="0070C0"/>
                </a:solidFill>
                <a:latin typeface="jf open 粉圓 2.0" panose="020B0000000000000000" pitchFamily="34" charset="-120"/>
                <a:ea typeface="jf open 粉圓 2.0" panose="020B0000000000000000" pitchFamily="34" charset="-120"/>
                <a:sym typeface="Arial"/>
              </a:endParaRPr>
            </a:p>
          </p:txBody>
        </p:sp>
      </p:grpSp>
      <p:sp>
        <p:nvSpPr>
          <p:cNvPr id="46" name="矩形 45">
            <a:extLst>
              <a:ext uri="{FF2B5EF4-FFF2-40B4-BE49-F238E27FC236}">
                <a16:creationId xmlns:a16="http://schemas.microsoft.com/office/drawing/2014/main" id="{7E9E351B-D7DA-43F9-8CE3-DF7B5C8C36C9}"/>
              </a:ext>
            </a:extLst>
          </p:cNvPr>
          <p:cNvSpPr/>
          <p:nvPr/>
        </p:nvSpPr>
        <p:spPr>
          <a:xfrm>
            <a:off x="1455942" y="3480814"/>
            <a:ext cx="3963763" cy="1569660"/>
          </a:xfrm>
          <a:prstGeom prst="rect">
            <a:avLst/>
          </a:prstGeom>
        </p:spPr>
        <p:txBody>
          <a:bodyPr wrap="square">
            <a:spAutoFit/>
          </a:bodyPr>
          <a:lstStyle/>
          <a:p>
            <a:pPr defTabSz="1219170">
              <a:buClr>
                <a:srgbClr val="FFFFFF"/>
              </a:buClr>
            </a:pPr>
            <a:r>
              <a:rPr lang="zh-CN" altLang="zh-TW" sz="1400" kern="0" dirty="0">
                <a:solidFill>
                  <a:srgbClr val="FFFFFF"/>
                </a:solidFill>
                <a:latin typeface="jf open 粉圓 2.0" panose="020B0000000000000000" pitchFamily="34" charset="-120"/>
                <a:ea typeface="jf open 粉圓 2.0" panose="020B0000000000000000" pitchFamily="34" charset="-120"/>
                <a:cs typeface="Arial"/>
                <a:sym typeface="Arial"/>
              </a:rPr>
              <a:t>數位擴散</a:t>
            </a:r>
            <a:r>
              <a:rPr lang="zh-TW" altLang="en-US" sz="1400" kern="0" dirty="0">
                <a:solidFill>
                  <a:srgbClr val="FFFFFF"/>
                </a:solidFill>
                <a:latin typeface="jf open 粉圓 2.0" panose="020B0000000000000000" pitchFamily="34" charset="-120"/>
                <a:ea typeface="jf open 粉圓 2.0" panose="020B0000000000000000" pitchFamily="34" charset="-120"/>
                <a:cs typeface="Arial"/>
                <a:sym typeface="Arial"/>
              </a:rPr>
              <a:t>型</a:t>
            </a:r>
            <a:r>
              <a:rPr lang="zh-CN" altLang="zh-TW" sz="1400" kern="0" dirty="0">
                <a:solidFill>
                  <a:srgbClr val="FFFFFF"/>
                </a:solidFill>
                <a:latin typeface="jf open 粉圓 2.0" panose="020B0000000000000000" pitchFamily="34" charset="-120"/>
                <a:ea typeface="jf open 粉圓 2.0" panose="020B0000000000000000" pitchFamily="34" charset="-120"/>
                <a:cs typeface="Arial"/>
                <a:sym typeface="Arial"/>
              </a:rPr>
              <a:t>：</a:t>
            </a:r>
            <a:endParaRPr lang="en-US" altLang="zh-CN" sz="1400"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228600" indent="-228600" defTabSz="1219170">
              <a:buClr>
                <a:srgbClr val="FFFFFF"/>
              </a:buClr>
              <a:buFont typeface="Arial" panose="020B0604020202020204" pitchFamily="34" charset="0"/>
              <a:buChar char="•"/>
            </a:pPr>
            <a:r>
              <a:rPr lang="zh-TW" altLang="zh-TW" sz="1400" kern="0" dirty="0">
                <a:solidFill>
                  <a:srgbClr val="FFFFFF"/>
                </a:solidFill>
                <a:latin typeface="jf open 粉圓 2.0" panose="020B0000000000000000" pitchFamily="34" charset="-120"/>
                <a:ea typeface="jf open 粉圓 2.0" panose="020B0000000000000000" pitchFamily="34" charset="-120"/>
                <a:cs typeface="Arial"/>
                <a:sym typeface="Arial"/>
              </a:rPr>
              <a:t>協助非營利組織或企業運用數位科技進行數位化，或發展數位行銷、智慧服務、客戶關係管理</a:t>
            </a:r>
            <a:endParaRPr lang="en-US" altLang="zh-TW" sz="1400"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228600" indent="-228600" defTabSz="1219170">
              <a:buClr>
                <a:srgbClr val="FFFFFF"/>
              </a:buClr>
              <a:buFont typeface="Arial" panose="020B0604020202020204" pitchFamily="34" charset="0"/>
              <a:buChar char="•"/>
            </a:pPr>
            <a:r>
              <a:rPr lang="zh-TW" altLang="zh-TW" sz="1400" kern="0" dirty="0">
                <a:solidFill>
                  <a:srgbClr val="FFFFFF"/>
                </a:solidFill>
                <a:latin typeface="jf open 粉圓 2.0" panose="020B0000000000000000" pitchFamily="34" charset="-120"/>
                <a:ea typeface="jf open 粉圓 2.0" panose="020B0000000000000000" pitchFamily="34" charset="-120"/>
                <a:cs typeface="Arial"/>
                <a:sym typeface="Arial"/>
              </a:rPr>
              <a:t>能力提升：提升非營利組織或企業數位認知、資訊素養、數位應用能力及營運能力</a:t>
            </a:r>
            <a:endParaRPr lang="en-US" altLang="zh-TW" sz="1400" kern="0" dirty="0">
              <a:solidFill>
                <a:srgbClr val="FFFFFF"/>
              </a:solidFill>
              <a:latin typeface="jf open 粉圓 2.0" panose="020B0000000000000000" pitchFamily="34" charset="-120"/>
              <a:ea typeface="jf open 粉圓 2.0" panose="020B0000000000000000" pitchFamily="34" charset="-120"/>
              <a:cs typeface="Arial"/>
              <a:sym typeface="Arial"/>
            </a:endParaRPr>
          </a:p>
          <a:p>
            <a:pPr marL="228594" indent="-228594" defTabSz="1219170">
              <a:buClr>
                <a:srgbClr val="FFFFFF"/>
              </a:buClr>
              <a:buFont typeface="Arial" panose="020B0604020202020204" pitchFamily="34" charset="0"/>
              <a:buChar char="•"/>
            </a:pPr>
            <a:endParaRPr lang="zh-TW" altLang="en-US" sz="1200"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grpSp>
        <p:nvGrpSpPr>
          <p:cNvPr id="47" name="群組 46">
            <a:extLst>
              <a:ext uri="{FF2B5EF4-FFF2-40B4-BE49-F238E27FC236}">
                <a16:creationId xmlns:a16="http://schemas.microsoft.com/office/drawing/2014/main" id="{C308C86B-1E7E-49EA-BA63-B27C08EEAF37}"/>
              </a:ext>
            </a:extLst>
          </p:cNvPr>
          <p:cNvGrpSpPr/>
          <p:nvPr/>
        </p:nvGrpSpPr>
        <p:grpSpPr>
          <a:xfrm>
            <a:off x="5892253" y="4010108"/>
            <a:ext cx="5213241" cy="1524000"/>
            <a:chOff x="4745192" y="4343400"/>
            <a:chExt cx="3909931" cy="1143000"/>
          </a:xfrm>
        </p:grpSpPr>
        <p:sp>
          <p:nvSpPr>
            <p:cNvPr id="48" name="手繪多邊形 20">
              <a:extLst>
                <a:ext uri="{FF2B5EF4-FFF2-40B4-BE49-F238E27FC236}">
                  <a16:creationId xmlns:a16="http://schemas.microsoft.com/office/drawing/2014/main" id="{AD0251AC-6C2D-42AA-B9C8-321F36818EE1}"/>
                </a:ext>
              </a:extLst>
            </p:cNvPr>
            <p:cNvSpPr/>
            <p:nvPr/>
          </p:nvSpPr>
          <p:spPr>
            <a:xfrm>
              <a:off x="5193466" y="4343400"/>
              <a:ext cx="3461657" cy="1143000"/>
            </a:xfrm>
            <a:custGeom>
              <a:avLst/>
              <a:gdLst>
                <a:gd name="connsiteX0" fmla="*/ 0 w 3461657"/>
                <a:gd name="connsiteY0" fmla="*/ 0 h 1143000"/>
                <a:gd name="connsiteX1" fmla="*/ 3461657 w 3461657"/>
                <a:gd name="connsiteY1" fmla="*/ 0 h 1143000"/>
                <a:gd name="connsiteX2" fmla="*/ 3461657 w 3461657"/>
                <a:gd name="connsiteY2" fmla="*/ 1143000 h 1143000"/>
                <a:gd name="connsiteX3" fmla="*/ 0 w 3461657"/>
                <a:gd name="connsiteY3" fmla="*/ 1143000 h 1143000"/>
                <a:gd name="connsiteX4" fmla="*/ 0 w 3461657"/>
                <a:gd name="connsiteY4" fmla="*/ 1034143 h 1143000"/>
                <a:gd name="connsiteX5" fmla="*/ 305345 w 3461657"/>
                <a:gd name="connsiteY5" fmla="*/ 1034143 h 1143000"/>
                <a:gd name="connsiteX6" fmla="*/ 536666 w 3461657"/>
                <a:gd name="connsiteY6" fmla="*/ 571500 h 1143000"/>
                <a:gd name="connsiteX7" fmla="*/ 305345 w 3461657"/>
                <a:gd name="connsiteY7" fmla="*/ 108857 h 1143000"/>
                <a:gd name="connsiteX8" fmla="*/ 0 w 3461657"/>
                <a:gd name="connsiteY8" fmla="*/ 108857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1657" h="1143000">
                  <a:moveTo>
                    <a:pt x="0" y="0"/>
                  </a:moveTo>
                  <a:lnTo>
                    <a:pt x="3461657" y="0"/>
                  </a:lnTo>
                  <a:lnTo>
                    <a:pt x="3461657" y="1143000"/>
                  </a:lnTo>
                  <a:lnTo>
                    <a:pt x="0" y="1143000"/>
                  </a:lnTo>
                  <a:lnTo>
                    <a:pt x="0" y="1034143"/>
                  </a:lnTo>
                  <a:lnTo>
                    <a:pt x="305345" y="1034143"/>
                  </a:lnTo>
                  <a:lnTo>
                    <a:pt x="536666" y="571500"/>
                  </a:lnTo>
                  <a:lnTo>
                    <a:pt x="305345" y="108857"/>
                  </a:lnTo>
                  <a:lnTo>
                    <a:pt x="0" y="108857"/>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jf open 粉圓 2.0" panose="020B0000000000000000" pitchFamily="34" charset="-120"/>
                <a:ea typeface="jf open 粉圓 2.0" panose="020B0000000000000000" pitchFamily="34" charset="-120"/>
                <a:sym typeface="Arial"/>
              </a:endParaRPr>
            </a:p>
          </p:txBody>
        </p:sp>
        <p:sp>
          <p:nvSpPr>
            <p:cNvPr id="49" name="六邊形 48">
              <a:extLst>
                <a:ext uri="{FF2B5EF4-FFF2-40B4-BE49-F238E27FC236}">
                  <a16:creationId xmlns:a16="http://schemas.microsoft.com/office/drawing/2014/main" id="{E2293CC6-26A9-4AF0-9A66-535C58E5F3AD}"/>
                </a:ext>
              </a:extLst>
            </p:cNvPr>
            <p:cNvSpPr/>
            <p:nvPr/>
          </p:nvSpPr>
          <p:spPr>
            <a:xfrm>
              <a:off x="4745192" y="4528457"/>
              <a:ext cx="896548" cy="772886"/>
            </a:xfrm>
            <a:prstGeom prst="hexagon">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buClr>
                  <a:srgbClr val="000000"/>
                </a:buClr>
              </a:pPr>
              <a:r>
                <a:rPr lang="en-US" altLang="zh-TW" sz="2133" kern="0" dirty="0">
                  <a:solidFill>
                    <a:srgbClr val="0070C0"/>
                  </a:solidFill>
                  <a:latin typeface="jf open 粉圓 2.0" panose="020B0000000000000000" pitchFamily="34" charset="-120"/>
                  <a:ea typeface="jf open 粉圓 2.0" panose="020B0000000000000000" pitchFamily="34" charset="-120"/>
                  <a:sym typeface="Arial"/>
                </a:rPr>
                <a:t>15%</a:t>
              </a:r>
              <a:endParaRPr lang="zh-TW" altLang="en-US" sz="2133" kern="0" dirty="0">
                <a:solidFill>
                  <a:srgbClr val="0070C0"/>
                </a:solidFill>
                <a:latin typeface="jf open 粉圓 2.0" panose="020B0000000000000000" pitchFamily="34" charset="-120"/>
                <a:ea typeface="jf open 粉圓 2.0" panose="020B0000000000000000" pitchFamily="34" charset="-120"/>
                <a:sym typeface="Arial"/>
              </a:endParaRPr>
            </a:p>
          </p:txBody>
        </p:sp>
      </p:grpSp>
      <p:sp>
        <p:nvSpPr>
          <p:cNvPr id="50" name="矩形 49">
            <a:extLst>
              <a:ext uri="{FF2B5EF4-FFF2-40B4-BE49-F238E27FC236}">
                <a16:creationId xmlns:a16="http://schemas.microsoft.com/office/drawing/2014/main" id="{61434F42-EFEF-4630-BF90-F0B35CA6474E}"/>
              </a:ext>
            </a:extLst>
          </p:cNvPr>
          <p:cNvSpPr/>
          <p:nvPr/>
        </p:nvSpPr>
        <p:spPr>
          <a:xfrm>
            <a:off x="7171330" y="4094999"/>
            <a:ext cx="3701143" cy="1323439"/>
          </a:xfrm>
          <a:prstGeom prst="rect">
            <a:avLst/>
          </a:prstGeom>
        </p:spPr>
        <p:txBody>
          <a:bodyPr wrap="square">
            <a:spAutoFit/>
          </a:bodyPr>
          <a:lstStyle/>
          <a:p>
            <a:pPr defTabSz="1219170">
              <a:buClr>
                <a:srgbClr val="000000"/>
              </a:buClr>
            </a:pPr>
            <a:r>
              <a:rPr lang="zh-TW" altLang="zh-TW" sz="1600" kern="0" dirty="0">
                <a:solidFill>
                  <a:srgbClr val="FFFFFF"/>
                </a:solidFill>
                <a:latin typeface="jf open 粉圓 2.0" panose="020B0000000000000000" pitchFamily="34" charset="-120"/>
                <a:ea typeface="jf open 粉圓 2.0" panose="020B0000000000000000" pitchFamily="34" charset="-120"/>
                <a:cs typeface="Arial"/>
                <a:sym typeface="Arial"/>
              </a:rPr>
              <a:t>請提出可額外投入之數位相關資源及承諾事項內容，例如：執行期間或執行後，可無償提供軟硬體設備、數位人力、顧問輔導或教育訓練等服務，或續約優惠、延長保固等措施（不限於以上舉例）。</a:t>
            </a:r>
            <a:endParaRPr lang="zh-TW" altLang="en-US" sz="14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
        <p:nvSpPr>
          <p:cNvPr id="51" name="矩形 50">
            <a:extLst>
              <a:ext uri="{FF2B5EF4-FFF2-40B4-BE49-F238E27FC236}">
                <a16:creationId xmlns:a16="http://schemas.microsoft.com/office/drawing/2014/main" id="{C700BD76-9E83-45E0-95EA-E5B0B41393A0}"/>
              </a:ext>
            </a:extLst>
          </p:cNvPr>
          <p:cNvSpPr/>
          <p:nvPr/>
        </p:nvSpPr>
        <p:spPr>
          <a:xfrm>
            <a:off x="1453818" y="1039531"/>
            <a:ext cx="3378257" cy="408766"/>
          </a:xfrm>
          <a:prstGeom prst="rect">
            <a:avLst/>
          </a:prstGeom>
        </p:spPr>
        <p:txBody>
          <a:bodyPr wrap="square">
            <a:spAutoFit/>
          </a:bodyPr>
          <a:lstStyle/>
          <a:p>
            <a:pPr algn="ctr" defTabSz="1219170">
              <a:lnSpc>
                <a:spcPts val="2933"/>
              </a:lnSpc>
              <a:spcBef>
                <a:spcPts val="800"/>
              </a:spcBef>
              <a:buClr>
                <a:srgbClr val="000000"/>
              </a:buClr>
            </a:pPr>
            <a:r>
              <a:rPr lang="en-US"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1. </a:t>
            </a:r>
            <a:r>
              <a:rPr lang="zh-TW"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資訊服務業者實績與能量</a:t>
            </a:r>
            <a:endParaRPr lang="zh-TW" altLang="en-US" sz="1867" kern="150" dirty="0">
              <a:solidFill>
                <a:srgbClr val="003F4F"/>
              </a:solidFill>
              <a:latin typeface="jf open 粉圓 2.0" panose="020B0000000000000000" pitchFamily="34" charset="-120"/>
              <a:ea typeface="jf open 粉圓 2.0" panose="020B0000000000000000" pitchFamily="34" charset="-120"/>
              <a:cs typeface="Arial"/>
              <a:sym typeface="Arial"/>
            </a:endParaRPr>
          </a:p>
        </p:txBody>
      </p:sp>
      <p:sp>
        <p:nvSpPr>
          <p:cNvPr id="53" name="矩形 52">
            <a:extLst>
              <a:ext uri="{FF2B5EF4-FFF2-40B4-BE49-F238E27FC236}">
                <a16:creationId xmlns:a16="http://schemas.microsoft.com/office/drawing/2014/main" id="{8743486E-663C-4E4C-A849-82B460877817}"/>
              </a:ext>
            </a:extLst>
          </p:cNvPr>
          <p:cNvSpPr/>
          <p:nvPr/>
        </p:nvSpPr>
        <p:spPr>
          <a:xfrm>
            <a:off x="7622964" y="990367"/>
            <a:ext cx="2064988" cy="408766"/>
          </a:xfrm>
          <a:prstGeom prst="rect">
            <a:avLst/>
          </a:prstGeom>
        </p:spPr>
        <p:txBody>
          <a:bodyPr wrap="none">
            <a:spAutoFit/>
          </a:bodyPr>
          <a:lstStyle/>
          <a:p>
            <a:pPr algn="ctr" defTabSz="1219170">
              <a:lnSpc>
                <a:spcPts val="2933"/>
              </a:lnSpc>
              <a:spcBef>
                <a:spcPts val="800"/>
              </a:spcBef>
              <a:buClr>
                <a:srgbClr val="000000"/>
              </a:buClr>
            </a:pPr>
            <a:r>
              <a:rPr lang="en-US"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2.</a:t>
            </a:r>
            <a:r>
              <a:rPr lang="zh-TW"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規劃內容可行性</a:t>
            </a:r>
            <a:endParaRPr lang="zh-TW" altLang="en-US" sz="1867" kern="150" dirty="0">
              <a:solidFill>
                <a:srgbClr val="003F4F"/>
              </a:solidFill>
              <a:latin typeface="jf open 粉圓 2.0" panose="020B0000000000000000" pitchFamily="34" charset="-120"/>
              <a:ea typeface="jf open 粉圓 2.0" panose="020B0000000000000000" pitchFamily="34" charset="-120"/>
              <a:cs typeface="Arial"/>
              <a:sym typeface="Arial"/>
            </a:endParaRPr>
          </a:p>
        </p:txBody>
      </p:sp>
      <p:sp>
        <p:nvSpPr>
          <p:cNvPr id="54" name="矩形 53">
            <a:extLst>
              <a:ext uri="{FF2B5EF4-FFF2-40B4-BE49-F238E27FC236}">
                <a16:creationId xmlns:a16="http://schemas.microsoft.com/office/drawing/2014/main" id="{8E674607-533A-4126-8D66-0585D29389F7}"/>
              </a:ext>
            </a:extLst>
          </p:cNvPr>
          <p:cNvSpPr/>
          <p:nvPr/>
        </p:nvSpPr>
        <p:spPr>
          <a:xfrm>
            <a:off x="4016" y="3081245"/>
            <a:ext cx="6096000" cy="408766"/>
          </a:xfrm>
          <a:prstGeom prst="rect">
            <a:avLst/>
          </a:prstGeom>
        </p:spPr>
        <p:txBody>
          <a:bodyPr>
            <a:spAutoFit/>
          </a:bodyPr>
          <a:lstStyle/>
          <a:p>
            <a:pPr algn="ctr" defTabSz="1219170">
              <a:lnSpc>
                <a:spcPts val="2933"/>
              </a:lnSpc>
              <a:spcBef>
                <a:spcPts val="800"/>
              </a:spcBef>
              <a:buClr>
                <a:srgbClr val="000000"/>
              </a:buClr>
            </a:pPr>
            <a:r>
              <a:rPr lang="en-US"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3.1</a:t>
            </a:r>
            <a:r>
              <a:rPr lang="zh-TW"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執行成效合理性</a:t>
            </a:r>
            <a:endParaRPr lang="zh-TW" altLang="en-US" sz="1867" kern="150" dirty="0">
              <a:solidFill>
                <a:srgbClr val="003F4F"/>
              </a:solidFill>
              <a:latin typeface="jf open 粉圓 2.0" panose="020B0000000000000000" pitchFamily="34" charset="-120"/>
              <a:ea typeface="jf open 粉圓 2.0" panose="020B0000000000000000" pitchFamily="34" charset="-120"/>
              <a:cs typeface="Arial"/>
              <a:sym typeface="Arial"/>
            </a:endParaRPr>
          </a:p>
        </p:txBody>
      </p:sp>
      <p:sp>
        <p:nvSpPr>
          <p:cNvPr id="55" name="矩形 54">
            <a:extLst>
              <a:ext uri="{FF2B5EF4-FFF2-40B4-BE49-F238E27FC236}">
                <a16:creationId xmlns:a16="http://schemas.microsoft.com/office/drawing/2014/main" id="{98598DE8-0167-4A49-AF59-04099DC93F50}"/>
              </a:ext>
            </a:extLst>
          </p:cNvPr>
          <p:cNvSpPr/>
          <p:nvPr/>
        </p:nvSpPr>
        <p:spPr>
          <a:xfrm>
            <a:off x="7733816" y="3473811"/>
            <a:ext cx="2704307" cy="379656"/>
          </a:xfrm>
          <a:prstGeom prst="rect">
            <a:avLst/>
          </a:prstGeom>
        </p:spPr>
        <p:txBody>
          <a:bodyPr wrap="square">
            <a:spAutoFit/>
          </a:bodyPr>
          <a:lstStyle/>
          <a:p>
            <a:pPr defTabSz="1219170">
              <a:buClr>
                <a:srgbClr val="000000"/>
              </a:buClr>
            </a:pPr>
            <a:r>
              <a:rPr lang="en-US"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4.</a:t>
            </a:r>
            <a:r>
              <a:rPr lang="zh-TW"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額外承諾投入資源</a:t>
            </a:r>
            <a:endParaRPr lang="zh-TW" altLang="en-US" sz="1867" kern="150" dirty="0">
              <a:solidFill>
                <a:srgbClr val="003F4F"/>
              </a:solidFill>
              <a:latin typeface="jf open 粉圓 2.0" panose="020B0000000000000000" pitchFamily="34" charset="-120"/>
              <a:ea typeface="jf open 粉圓 2.0" panose="020B0000000000000000" pitchFamily="34" charset="-120"/>
              <a:cs typeface="Arial"/>
              <a:sym typeface="Arial"/>
            </a:endParaRPr>
          </a:p>
        </p:txBody>
      </p:sp>
      <p:sp>
        <p:nvSpPr>
          <p:cNvPr id="33" name="矩形 32">
            <a:extLst>
              <a:ext uri="{FF2B5EF4-FFF2-40B4-BE49-F238E27FC236}">
                <a16:creationId xmlns:a16="http://schemas.microsoft.com/office/drawing/2014/main" id="{D34FD422-76BF-4C31-A6DB-00B1D677FCA4}"/>
              </a:ext>
            </a:extLst>
          </p:cNvPr>
          <p:cNvSpPr/>
          <p:nvPr/>
        </p:nvSpPr>
        <p:spPr>
          <a:xfrm>
            <a:off x="0" y="4927474"/>
            <a:ext cx="6096000" cy="408766"/>
          </a:xfrm>
          <a:prstGeom prst="rect">
            <a:avLst/>
          </a:prstGeom>
        </p:spPr>
        <p:txBody>
          <a:bodyPr>
            <a:spAutoFit/>
          </a:bodyPr>
          <a:lstStyle/>
          <a:p>
            <a:pPr algn="ctr" defTabSz="1219170">
              <a:lnSpc>
                <a:spcPts val="2933"/>
              </a:lnSpc>
              <a:spcBef>
                <a:spcPts val="800"/>
              </a:spcBef>
              <a:buClr>
                <a:srgbClr val="000000"/>
              </a:buClr>
            </a:pPr>
            <a:r>
              <a:rPr lang="en-US"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3.2</a:t>
            </a:r>
            <a:r>
              <a:rPr lang="zh-TW" altLang="zh-TW" sz="1867" kern="150" dirty="0">
                <a:solidFill>
                  <a:srgbClr val="003F4F"/>
                </a:solidFill>
                <a:latin typeface="jf open 粉圓 2.0" panose="020B0000000000000000" pitchFamily="34" charset="-120"/>
                <a:ea typeface="jf open 粉圓 2.0" panose="020B0000000000000000" pitchFamily="34" charset="-120"/>
                <a:cs typeface="Arial"/>
                <a:sym typeface="Arial"/>
              </a:rPr>
              <a:t>執行成效合理性</a:t>
            </a:r>
            <a:endParaRPr lang="zh-TW" altLang="en-US" sz="1867" kern="150" dirty="0">
              <a:solidFill>
                <a:srgbClr val="003F4F"/>
              </a:solidFill>
              <a:latin typeface="jf open 粉圓 2.0" panose="020B0000000000000000" pitchFamily="34" charset="-120"/>
              <a:ea typeface="jf open 粉圓 2.0" panose="020B0000000000000000" pitchFamily="34" charset="-120"/>
              <a:cs typeface="Arial"/>
              <a:sym typeface="Arial"/>
            </a:endParaRPr>
          </a:p>
        </p:txBody>
      </p:sp>
      <p:sp>
        <p:nvSpPr>
          <p:cNvPr id="5" name="矩形 4">
            <a:extLst>
              <a:ext uri="{FF2B5EF4-FFF2-40B4-BE49-F238E27FC236}">
                <a16:creationId xmlns:a16="http://schemas.microsoft.com/office/drawing/2014/main" id="{6972E050-6D2D-42DA-80A1-E8C70DCFBDAE}"/>
              </a:ext>
            </a:extLst>
          </p:cNvPr>
          <p:cNvSpPr/>
          <p:nvPr/>
        </p:nvSpPr>
        <p:spPr>
          <a:xfrm>
            <a:off x="774066" y="5274344"/>
            <a:ext cx="4724235" cy="1570634"/>
          </a:xfrm>
          <a:prstGeom prst="rect">
            <a:avLst/>
          </a:prstGeom>
          <a:solidFill>
            <a:srgbClr val="00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70641F4-1D68-4F63-B0E7-83C7A22099A0}"/>
              </a:ext>
            </a:extLst>
          </p:cNvPr>
          <p:cNvSpPr/>
          <p:nvPr/>
        </p:nvSpPr>
        <p:spPr>
          <a:xfrm>
            <a:off x="1235622" y="5274344"/>
            <a:ext cx="4007999" cy="1785104"/>
          </a:xfrm>
          <a:prstGeom prst="rect">
            <a:avLst/>
          </a:prstGeom>
        </p:spPr>
        <p:txBody>
          <a:bodyPr wrap="square">
            <a:spAutoFit/>
          </a:bodyPr>
          <a:lstStyle/>
          <a:p>
            <a:pPr defTabSz="1219170">
              <a:buClr>
                <a:srgbClr val="FFFFFF"/>
              </a:buClr>
            </a:pPr>
            <a:r>
              <a:rPr lang="zh-TW" altLang="en-US" sz="1400" kern="0" dirty="0">
                <a:solidFill>
                  <a:srgbClr val="FFFFFF"/>
                </a:solidFill>
                <a:latin typeface="jf open 粉圓 2.0" panose="020B0000000000000000" pitchFamily="34" charset="-120"/>
                <a:ea typeface="jf open 粉圓 2.0" panose="020B0000000000000000" pitchFamily="34" charset="-120"/>
                <a:cs typeface="Arial"/>
                <a:sym typeface="Arial"/>
              </a:rPr>
              <a:t>組織優化型：</a:t>
            </a:r>
          </a:p>
          <a:p>
            <a:pPr marL="228600" indent="-228600" defTabSz="1219170">
              <a:buClr>
                <a:srgbClr val="FFFFFF"/>
              </a:buClr>
              <a:buFont typeface="Arial" panose="020B0604020202020204" pitchFamily="34" charset="0"/>
              <a:buChar char="•"/>
            </a:pPr>
            <a:r>
              <a:rPr lang="zh-TW" altLang="en-US" sz="1400" kern="0" dirty="0">
                <a:solidFill>
                  <a:srgbClr val="FFFFFF"/>
                </a:solidFill>
                <a:latin typeface="jf open 粉圓 2.0" panose="020B0000000000000000" pitchFamily="34" charset="-120"/>
                <a:ea typeface="jf open 粉圓 2.0" panose="020B0000000000000000" pitchFamily="34" charset="-120"/>
                <a:cs typeface="Arial"/>
                <a:sym typeface="Arial"/>
              </a:rPr>
              <a:t>透過數位服務應用優化或創新，導入各分支機構解決改善組織營運問題及需求，以強化其數位科技應用能力，提升作業流程效率、降低營運成本等</a:t>
            </a:r>
          </a:p>
          <a:p>
            <a:pPr marL="228600" indent="-228600" defTabSz="1219170">
              <a:buClr>
                <a:srgbClr val="FFFFFF"/>
              </a:buClr>
              <a:buFont typeface="Arial" panose="020B0604020202020204" pitchFamily="34" charset="0"/>
              <a:buChar char="•"/>
            </a:pPr>
            <a:r>
              <a:rPr lang="zh-TW" altLang="en-US" sz="1400" kern="0" dirty="0">
                <a:solidFill>
                  <a:srgbClr val="FFFFFF"/>
                </a:solidFill>
                <a:latin typeface="jf open 粉圓 2.0" panose="020B0000000000000000" pitchFamily="34" charset="-120"/>
                <a:ea typeface="jf open 粉圓 2.0" panose="020B0000000000000000" pitchFamily="34" charset="-120"/>
                <a:cs typeface="Arial"/>
                <a:sym typeface="Arial"/>
              </a:rPr>
              <a:t>能力提升：提升非營利組織或企業數位認知、資訊素養、數位應用能力及營運能力</a:t>
            </a:r>
          </a:p>
          <a:p>
            <a:pPr marL="228594" indent="-228594" defTabSz="1219170">
              <a:buClr>
                <a:srgbClr val="FFFFFF"/>
              </a:buClr>
              <a:buFont typeface="Arial" panose="020B0604020202020204" pitchFamily="34" charset="0"/>
              <a:buChar char="•"/>
            </a:pPr>
            <a:endParaRPr lang="zh-TW" altLang="en-US" sz="1200"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
        <p:nvSpPr>
          <p:cNvPr id="26" name="文字方塊 25">
            <a:extLst>
              <a:ext uri="{FF2B5EF4-FFF2-40B4-BE49-F238E27FC236}">
                <a16:creationId xmlns:a16="http://schemas.microsoft.com/office/drawing/2014/main" id="{5A223292-983B-4261-AE14-1A7CF8CBADD6}"/>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P.4</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Tree>
    <p:extLst>
      <p:ext uri="{BB962C8B-B14F-4D97-AF65-F5344CB8AC3E}">
        <p14:creationId xmlns:p14="http://schemas.microsoft.com/office/powerpoint/2010/main" val="123819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摺角紙張 18">
            <a:extLst>
              <a:ext uri="{FF2B5EF4-FFF2-40B4-BE49-F238E27FC236}">
                <a16:creationId xmlns:a16="http://schemas.microsoft.com/office/drawing/2014/main" id="{010D1D71-776E-4F84-ACF9-C41C6084C536}"/>
              </a:ext>
            </a:extLst>
          </p:cNvPr>
          <p:cNvSpPr/>
          <p:nvPr/>
        </p:nvSpPr>
        <p:spPr>
          <a:xfrm>
            <a:off x="531180" y="1734544"/>
            <a:ext cx="4008709" cy="3658896"/>
          </a:xfrm>
          <a:prstGeom prst="foldedCorner">
            <a:avLst/>
          </a:prstGeom>
          <a:gradFill flip="none" rotWithShape="1">
            <a:gsLst>
              <a:gs pos="0">
                <a:srgbClr val="F7F464">
                  <a:tint val="66000"/>
                  <a:satMod val="160000"/>
                </a:srgbClr>
              </a:gs>
              <a:gs pos="50000">
                <a:srgbClr val="F7F464">
                  <a:tint val="44500"/>
                  <a:satMod val="160000"/>
                </a:srgbClr>
              </a:gs>
              <a:gs pos="100000">
                <a:srgbClr val="F7F464">
                  <a:tint val="23500"/>
                  <a:satMod val="160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8457850E-62FE-4D50-AE8A-5B83DA465862}"/>
              </a:ext>
            </a:extLst>
          </p:cNvPr>
          <p:cNvSpPr/>
          <p:nvPr/>
        </p:nvSpPr>
        <p:spPr>
          <a:xfrm>
            <a:off x="637677" y="1668016"/>
            <a:ext cx="3537702" cy="3348481"/>
          </a:xfrm>
          <a:prstGeom prst="rect">
            <a:avLst/>
          </a:prstGeom>
          <a:noFill/>
          <a:ln>
            <a:noFill/>
          </a:ln>
        </p:spPr>
        <p:txBody>
          <a:bodyPr wrap="square">
            <a:spAutoFit/>
          </a:bodyPr>
          <a:lstStyle/>
          <a:p>
            <a:pPr algn="ctr" defTabSz="1219170">
              <a:lnSpc>
                <a:spcPct val="150000"/>
              </a:lnSpc>
              <a:buClr>
                <a:srgbClr val="000000"/>
              </a:buClr>
            </a:pPr>
            <a:r>
              <a:rPr lang="zh-TW" altLang="en-US" sz="24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官網公告</a:t>
            </a:r>
            <a:endParaRPr lang="en-US" altLang="zh-TW" sz="24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defTabSz="1219170">
              <a:lnSpc>
                <a:spcPct val="150000"/>
              </a:lnSpc>
              <a:buClr>
                <a:srgbClr val="000000"/>
              </a:buClr>
            </a:pPr>
            <a:r>
              <a:rPr lang="zh-TW" altLang="en-US" sz="2400" b="1" kern="0" dirty="0">
                <a:solidFill>
                  <a:srgbClr val="000000"/>
                </a:solidFill>
                <a:latin typeface="微軟正黑體" panose="020B0604030504040204" pitchFamily="34" charset="-120"/>
                <a:ea typeface="微軟正黑體" panose="020B0604030504040204" pitchFamily="34" charset="-120"/>
                <a:cs typeface="Arial"/>
                <a:sym typeface="Arial"/>
              </a:rPr>
              <a:t>評審結果預計</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a:sym typeface="Arial"/>
              </a:rPr>
              <a:t>6</a:t>
            </a:r>
            <a:r>
              <a:rPr lang="zh-TW" altLang="en-US" sz="2400" b="1" kern="0" dirty="0">
                <a:solidFill>
                  <a:srgbClr val="FF0000"/>
                </a:solidFill>
                <a:latin typeface="微軟正黑體" panose="020B0604030504040204" pitchFamily="34" charset="-120"/>
                <a:ea typeface="微軟正黑體" panose="020B0604030504040204" pitchFamily="34" charset="-120"/>
                <a:cs typeface="Arial"/>
                <a:sym typeface="Arial"/>
              </a:rPr>
              <a:t>月底於官網公告</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a:sym typeface="Arial"/>
              </a:rPr>
              <a:t>，獲選單位應於指定時間內，備妥應備文件經執行單位確認後辦理簽約，始可辦理請款及驗收。</a:t>
            </a:r>
            <a:endParaRPr lang="en-US" altLang="zh-TW" sz="2400" b="1"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15" name="矩形 14">
            <a:extLst>
              <a:ext uri="{FF2B5EF4-FFF2-40B4-BE49-F238E27FC236}">
                <a16:creationId xmlns:a16="http://schemas.microsoft.com/office/drawing/2014/main" id="{82C70505-2341-408B-8BFF-01B39AA457E1}"/>
              </a:ext>
            </a:extLst>
          </p:cNvPr>
          <p:cNvSpPr/>
          <p:nvPr/>
        </p:nvSpPr>
        <p:spPr>
          <a:xfrm>
            <a:off x="4977901" y="2183914"/>
            <a:ext cx="6839159" cy="1169551"/>
          </a:xfrm>
          <a:prstGeom prst="rect">
            <a:avLst/>
          </a:prstGeom>
        </p:spPr>
        <p:txBody>
          <a:bodyPr wrap="square">
            <a:spAutoFit/>
          </a:bodyPr>
          <a:lstStyle/>
          <a:p>
            <a:pPr marL="342891" indent="-342891" defTabSz="1219170">
              <a:spcBef>
                <a:spcPts val="600"/>
              </a:spcBef>
              <a:buClr>
                <a:srgbClr val="000000"/>
              </a:buClr>
              <a:buFont typeface="Arial" panose="020B0604020202020204" pitchFamily="34" charset="0"/>
              <a:buChar char="•"/>
            </a:pPr>
            <a:r>
              <a:rPr lang="zh-TW" altLang="en-US" sz="2000" b="1" kern="0" dirty="0">
                <a:solidFill>
                  <a:srgbClr val="000000"/>
                </a:solidFill>
                <a:latin typeface="微軟正黑體" panose="020B0604030504040204" pitchFamily="34" charset="-120"/>
                <a:ea typeface="微軟正黑體" panose="020B0604030504040204" pitchFamily="34" charset="-120"/>
                <a:cs typeface="Arial"/>
                <a:sym typeface="Arial"/>
              </a:rPr>
              <a:t>第一期：</a:t>
            </a:r>
            <a:r>
              <a:rPr lang="zh-TW" altLang="en-US" sz="2000" kern="0" dirty="0">
                <a:solidFill>
                  <a:srgbClr val="000000"/>
                </a:solidFill>
                <a:latin typeface="微軟正黑體" panose="020B0604030504040204" pitchFamily="34" charset="-120"/>
                <a:ea typeface="微軟正黑體" panose="020B0604030504040204" pitchFamily="34" charset="-120"/>
                <a:cs typeface="Arial"/>
                <a:sym typeface="Arial"/>
              </a:rPr>
              <a:t>於完成簽約作業後，檢附請款單據請領</a:t>
            </a:r>
            <a:r>
              <a:rPr lang="en-US" altLang="zh-TW" sz="2000" kern="0" dirty="0">
                <a:solidFill>
                  <a:srgbClr val="000000"/>
                </a:solidFill>
                <a:latin typeface="微軟正黑體" panose="020B0604030504040204" pitchFamily="34" charset="-120"/>
                <a:ea typeface="微軟正黑體" panose="020B0604030504040204" pitchFamily="34" charset="-120"/>
                <a:cs typeface="Arial"/>
                <a:sym typeface="Arial"/>
              </a:rPr>
              <a:t>50%</a:t>
            </a:r>
          </a:p>
          <a:p>
            <a:pPr marL="342891" indent="-342891" defTabSz="1219170">
              <a:spcBef>
                <a:spcPts val="600"/>
              </a:spcBef>
              <a:buClr>
                <a:srgbClr val="000000"/>
              </a:buClr>
              <a:buFont typeface="Arial" panose="020B0604020202020204" pitchFamily="34" charset="0"/>
              <a:buChar char="•"/>
            </a:pPr>
            <a:r>
              <a:rPr lang="zh-TW" altLang="en-US" sz="2000" b="1" kern="0" dirty="0">
                <a:solidFill>
                  <a:srgbClr val="000000"/>
                </a:solidFill>
                <a:latin typeface="微軟正黑體" panose="020B0604030504040204" pitchFamily="34" charset="-120"/>
                <a:ea typeface="微軟正黑體" panose="020B0604030504040204" pitchFamily="34" charset="-120"/>
                <a:cs typeface="Arial"/>
                <a:sym typeface="Arial"/>
              </a:rPr>
              <a:t>第二期：</a:t>
            </a:r>
            <a:r>
              <a:rPr lang="zh-TW" altLang="en-US" sz="2000" kern="0" dirty="0">
                <a:solidFill>
                  <a:srgbClr val="000000"/>
                </a:solidFill>
                <a:latin typeface="微軟正黑體" panose="020B0604030504040204" pitchFamily="34" charset="-120"/>
                <a:ea typeface="微軟正黑體" panose="020B0604030504040204" pitchFamily="34" charset="-120"/>
                <a:cs typeface="Arial"/>
                <a:sym typeface="Arial"/>
              </a:rPr>
              <a:t>驗收後請領 </a:t>
            </a:r>
            <a:r>
              <a:rPr lang="en-US" altLang="zh-TW" sz="2000" kern="0" dirty="0">
                <a:solidFill>
                  <a:srgbClr val="000000"/>
                </a:solidFill>
                <a:latin typeface="微軟正黑體" panose="020B0604030504040204" pitchFamily="34" charset="-120"/>
                <a:ea typeface="微軟正黑體" panose="020B0604030504040204" pitchFamily="34" charset="-120"/>
                <a:cs typeface="Arial"/>
                <a:sym typeface="Arial"/>
              </a:rPr>
              <a:t>50%</a:t>
            </a:r>
            <a:r>
              <a:rPr lang="zh-TW" altLang="en-US" sz="2000" kern="0" dirty="0">
                <a:solidFill>
                  <a:srgbClr val="000000"/>
                </a:solidFill>
                <a:latin typeface="微軟正黑體" panose="020B0604030504040204" pitchFamily="34" charset="-120"/>
                <a:ea typeface="微軟正黑體" panose="020B0604030504040204" pitchFamily="34" charset="-120"/>
                <a:cs typeface="Arial"/>
                <a:sym typeface="Arial"/>
              </a:rPr>
              <a:t>。</a:t>
            </a:r>
            <a:endParaRPr lang="en-US" altLang="zh-TW" sz="2000" kern="0" dirty="0">
              <a:solidFill>
                <a:srgbClr val="000000"/>
              </a:solidFill>
              <a:latin typeface="微軟正黑體" panose="020B0604030504040204" pitchFamily="34" charset="-120"/>
              <a:ea typeface="微軟正黑體" panose="020B0604030504040204" pitchFamily="34" charset="-120"/>
              <a:cs typeface="Arial"/>
              <a:sym typeface="Arial"/>
            </a:endParaRPr>
          </a:p>
          <a:p>
            <a:pPr algn="ctr" defTabSz="1219170">
              <a:spcBef>
                <a:spcPts val="600"/>
              </a:spcBef>
              <a:buClr>
                <a:srgbClr val="000000"/>
              </a:buClr>
            </a:pPr>
            <a:r>
              <a:rPr lang="en-US" altLang="zh-TW" sz="2000" b="1" kern="0" dirty="0">
                <a:solidFill>
                  <a:srgbClr val="FF0000"/>
                </a:solidFill>
                <a:latin typeface="微軟正黑體" panose="020B0604030504040204" pitchFamily="34" charset="-120"/>
                <a:ea typeface="微軟正黑體" panose="020B0604030504040204" pitchFamily="34" charset="-120"/>
                <a:cs typeface="Arial"/>
                <a:sym typeface="Arial"/>
              </a:rPr>
              <a:t>(</a:t>
            </a:r>
            <a:r>
              <a:rPr lang="zh-TW" altLang="en-US" sz="2000" b="1" kern="0" dirty="0">
                <a:solidFill>
                  <a:srgbClr val="FF0000"/>
                </a:solidFill>
                <a:latin typeface="微軟正黑體" panose="020B0604030504040204" pitchFamily="34" charset="-120"/>
                <a:ea typeface="微軟正黑體" panose="020B0604030504040204" pitchFamily="34" charset="-120"/>
                <a:cs typeface="Arial"/>
                <a:sym typeface="Arial"/>
              </a:rPr>
              <a:t>本計畫執行服務費用於獲選公告後分二期撥付</a:t>
            </a:r>
            <a:r>
              <a:rPr lang="en-US" altLang="zh-TW" sz="2000" b="1" kern="0" dirty="0">
                <a:solidFill>
                  <a:srgbClr val="FF0000"/>
                </a:solidFill>
                <a:latin typeface="微軟正黑體" panose="020B0604030504040204" pitchFamily="34" charset="-120"/>
                <a:ea typeface="微軟正黑體" panose="020B0604030504040204" pitchFamily="34" charset="-120"/>
                <a:cs typeface="Arial"/>
                <a:sym typeface="Arial"/>
              </a:rPr>
              <a:t>)</a:t>
            </a:r>
            <a:endParaRPr lang="en-US" altLang="zh-TW" sz="2000" kern="0" dirty="0">
              <a:solidFill>
                <a:srgbClr val="FF0000"/>
              </a:solidFill>
              <a:latin typeface="微軟正黑體" panose="020B0604030504040204" pitchFamily="34" charset="-120"/>
              <a:ea typeface="微軟正黑體" panose="020B0604030504040204" pitchFamily="34" charset="-120"/>
              <a:cs typeface="Arial"/>
              <a:sym typeface="Arial"/>
            </a:endParaRPr>
          </a:p>
        </p:txBody>
      </p:sp>
      <p:sp>
        <p:nvSpPr>
          <p:cNvPr id="21" name="矩形 20">
            <a:extLst>
              <a:ext uri="{FF2B5EF4-FFF2-40B4-BE49-F238E27FC236}">
                <a16:creationId xmlns:a16="http://schemas.microsoft.com/office/drawing/2014/main" id="{C73F3BBE-5BE8-4CAF-BAB9-5A4CE071128A}"/>
              </a:ext>
            </a:extLst>
          </p:cNvPr>
          <p:cNvSpPr/>
          <p:nvPr/>
        </p:nvSpPr>
        <p:spPr>
          <a:xfrm>
            <a:off x="4646386" y="4013614"/>
            <a:ext cx="6464237" cy="2460545"/>
          </a:xfrm>
          <a:prstGeom prst="rect">
            <a:avLst/>
          </a:prstGeom>
        </p:spPr>
        <p:txBody>
          <a:bodyPr wrap="square">
            <a:spAutoFit/>
          </a:bodyPr>
          <a:lstStyle/>
          <a:p>
            <a:pPr marL="457189" indent="-457189" algn="just" defTabSz="1219170">
              <a:lnSpc>
                <a:spcPts val="3067"/>
              </a:lnSpc>
              <a:spcBef>
                <a:spcPts val="320"/>
              </a:spcBef>
              <a:buClr>
                <a:srgbClr val="000000"/>
              </a:buClr>
              <a:buFont typeface="+mj-ea"/>
              <a:buAutoNum type="ea1ChtPlain"/>
            </a:pPr>
            <a:r>
              <a:rPr lang="zh-TW" altLang="zh-TW" sz="1333" kern="0" dirty="0">
                <a:solidFill>
                  <a:srgbClr val="000000"/>
                </a:solidFill>
                <a:latin typeface="Calibri" panose="020F0502020204030204" pitchFamily="34" charset="0"/>
                <a:ea typeface="微軟正黑體" panose="020B0604030504040204" pitchFamily="34" charset="-120"/>
                <a:cs typeface="標楷體" panose="03000509000000000000" pitchFamily="65" charset="-120"/>
                <a:sym typeface="Arial"/>
              </a:rPr>
              <a:t>期中關懷：執行單位於計畫執行期間邀請專家至應用場域進行期中關懷訪視，關懷方式包含實地、視訊會議或電話訪查，由資服業者偕同服務對象之非營利組織或企業，以簡報進行計畫內容及進度說明。</a:t>
            </a:r>
            <a:endParaRPr lang="zh-TW" altLang="zh-TW" sz="933" kern="15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TW" altLang="zh-TW" sz="1333" kern="0" dirty="0">
                <a:solidFill>
                  <a:srgbClr val="000000"/>
                </a:solidFill>
                <a:latin typeface="Calibri" panose="020F0502020204030204" pitchFamily="34" charset="0"/>
                <a:ea typeface="微軟正黑體" panose="020B0604030504040204" pitchFamily="34" charset="-120"/>
                <a:cs typeface="標楷體" panose="03000509000000000000" pitchFamily="65" charset="-120"/>
                <a:sym typeface="Arial"/>
              </a:rPr>
              <a:t>期末驗收：執行單位邀集專家召開成果驗收會議，並視需要至應用場域進行期末驗收，由資服業者偕同服務對象之非營利組織或企業，以簡報方式進行成果報告。</a:t>
            </a:r>
            <a:endParaRPr lang="zh-TW" altLang="zh-TW" sz="933" kern="15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Arial"/>
            </a:endParaRPr>
          </a:p>
        </p:txBody>
      </p:sp>
      <p:sp>
        <p:nvSpPr>
          <p:cNvPr id="11" name="矩形 10">
            <a:extLst>
              <a:ext uri="{FF2B5EF4-FFF2-40B4-BE49-F238E27FC236}">
                <a16:creationId xmlns:a16="http://schemas.microsoft.com/office/drawing/2014/main" id="{7B552294-7562-4110-9EF8-38B3676B834D}"/>
              </a:ext>
            </a:extLst>
          </p:cNvPr>
          <p:cNvSpPr/>
          <p:nvPr/>
        </p:nvSpPr>
        <p:spPr>
          <a:xfrm>
            <a:off x="334799" y="700602"/>
            <a:ext cx="3332964" cy="461665"/>
          </a:xfrm>
          <a:prstGeom prst="rect">
            <a:avLst/>
          </a:prstGeom>
        </p:spPr>
        <p:txBody>
          <a:bodyPr wrap="none">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06</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、公告、撥款及驗收</a:t>
            </a:r>
            <a:endParaRPr lang="zh-TW" altLang="zh-TW" sz="2400"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sp>
        <p:nvSpPr>
          <p:cNvPr id="2" name="矩形 1">
            <a:extLst>
              <a:ext uri="{FF2B5EF4-FFF2-40B4-BE49-F238E27FC236}">
                <a16:creationId xmlns:a16="http://schemas.microsoft.com/office/drawing/2014/main" id="{73BF897E-B4C5-41D8-9A78-218791DF0A4C}"/>
              </a:ext>
            </a:extLst>
          </p:cNvPr>
          <p:cNvSpPr/>
          <p:nvPr/>
        </p:nvSpPr>
        <p:spPr>
          <a:xfrm>
            <a:off x="6796347" y="978544"/>
            <a:ext cx="4314276" cy="1036309"/>
          </a:xfrm>
          <a:prstGeom prst="rect">
            <a:avLst/>
          </a:prstGeom>
          <a:solidFill>
            <a:schemeClr val="accent4">
              <a:lumMod val="10000"/>
              <a:lumOff val="90000"/>
            </a:schemeClr>
          </a:solidFill>
        </p:spPr>
        <p:txBody>
          <a:bodyPr wrap="square">
            <a:spAutoFit/>
          </a:bodyPr>
          <a:lstStyle/>
          <a:p>
            <a:pPr defTabSz="1219170">
              <a:buClr>
                <a:srgbClr val="000000"/>
              </a:buClr>
            </a:pPr>
            <a:endPar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endParaRPr>
          </a:p>
          <a:p>
            <a:pPr defTabSz="1219170">
              <a:buClr>
                <a:srgbClr val="000000"/>
              </a:buClr>
            </a:pPr>
            <a:r>
              <a:rPr lang="zh-TW" altLang="en-US" sz="1867" kern="0" dirty="0">
                <a:solidFill>
                  <a:srgbClr val="003F4F">
                    <a:lumMod val="90000"/>
                    <a:lumOff val="10000"/>
                  </a:srgbClr>
                </a:solidFill>
                <a:latin typeface="微軟正黑體" panose="020B0604030504040204" pitchFamily="34" charset="-120"/>
                <a:ea typeface="微軟正黑體" panose="020B0604030504040204" pitchFamily="34" charset="-120"/>
                <a:cs typeface="Arial"/>
                <a:sym typeface="Arial"/>
              </a:rPr>
              <a:t>依提案規模及內容核決經費，每案計新臺幣</a:t>
            </a:r>
            <a:r>
              <a:rPr lang="en-US" altLang="zh-TW" sz="2667" b="1" i="1" kern="0" dirty="0">
                <a:solidFill>
                  <a:srgbClr val="003F4F">
                    <a:lumMod val="90000"/>
                    <a:lumOff val="10000"/>
                  </a:srgbClr>
                </a:solidFill>
                <a:latin typeface="微軟正黑體" panose="020B0604030504040204" pitchFamily="34" charset="-120"/>
                <a:ea typeface="微軟正黑體" panose="020B0604030504040204" pitchFamily="34" charset="-120"/>
                <a:cs typeface="Arial"/>
                <a:sym typeface="Arial"/>
              </a:rPr>
              <a:t>100</a:t>
            </a:r>
            <a:r>
              <a:rPr lang="zh-TW" altLang="en-US" sz="2667" b="1" i="1" kern="0" dirty="0">
                <a:solidFill>
                  <a:srgbClr val="003F4F">
                    <a:lumMod val="90000"/>
                    <a:lumOff val="10000"/>
                  </a:srgbClr>
                </a:solidFill>
                <a:latin typeface="微軟正黑體" panose="020B0604030504040204" pitchFamily="34" charset="-120"/>
                <a:ea typeface="微軟正黑體" panose="020B0604030504040204" pitchFamily="34" charset="-120"/>
                <a:cs typeface="Arial"/>
                <a:sym typeface="Arial"/>
              </a:rPr>
              <a:t>萬元</a:t>
            </a:r>
            <a:r>
              <a:rPr lang="zh-TW" altLang="en-US" sz="1867" kern="0" dirty="0">
                <a:solidFill>
                  <a:srgbClr val="003F4F">
                    <a:lumMod val="90000"/>
                    <a:lumOff val="10000"/>
                  </a:srgbClr>
                </a:solidFill>
                <a:latin typeface="微軟正黑體" panose="020B0604030504040204" pitchFamily="34" charset="-120"/>
                <a:ea typeface="微軟正黑體" panose="020B0604030504040204" pitchFamily="34" charset="-120"/>
                <a:cs typeface="Arial"/>
                <a:sym typeface="Arial"/>
              </a:rPr>
              <a:t>上限</a:t>
            </a:r>
          </a:p>
        </p:txBody>
      </p:sp>
      <p:grpSp>
        <p:nvGrpSpPr>
          <p:cNvPr id="36" name="群組 35">
            <a:extLst>
              <a:ext uri="{FF2B5EF4-FFF2-40B4-BE49-F238E27FC236}">
                <a16:creationId xmlns:a16="http://schemas.microsoft.com/office/drawing/2014/main" id="{5E798316-9E67-4538-A1C1-5E6A4516EDBF}"/>
              </a:ext>
            </a:extLst>
          </p:cNvPr>
          <p:cNvGrpSpPr/>
          <p:nvPr/>
        </p:nvGrpSpPr>
        <p:grpSpPr>
          <a:xfrm>
            <a:off x="4909054" y="3401777"/>
            <a:ext cx="1993827" cy="762011"/>
            <a:chOff x="6194407" y="3452307"/>
            <a:chExt cx="1993827" cy="762011"/>
          </a:xfrm>
        </p:grpSpPr>
        <p:sp>
          <p:nvSpPr>
            <p:cNvPr id="30" name="矩形: 圓角 29">
              <a:extLst>
                <a:ext uri="{FF2B5EF4-FFF2-40B4-BE49-F238E27FC236}">
                  <a16:creationId xmlns:a16="http://schemas.microsoft.com/office/drawing/2014/main" id="{EABF6811-6DB7-43A0-9E02-80436838B2B1}"/>
                </a:ext>
              </a:extLst>
            </p:cNvPr>
            <p:cNvSpPr/>
            <p:nvPr/>
          </p:nvSpPr>
          <p:spPr>
            <a:xfrm>
              <a:off x="6194407" y="3452307"/>
              <a:ext cx="1892024" cy="762011"/>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圓角 34">
              <a:extLst>
                <a:ext uri="{FF2B5EF4-FFF2-40B4-BE49-F238E27FC236}">
                  <a16:creationId xmlns:a16="http://schemas.microsoft.com/office/drawing/2014/main" id="{DA29148C-BA83-4070-9305-131765B5ABDC}"/>
                </a:ext>
              </a:extLst>
            </p:cNvPr>
            <p:cNvSpPr/>
            <p:nvPr/>
          </p:nvSpPr>
          <p:spPr>
            <a:xfrm>
              <a:off x="6283842" y="3477972"/>
              <a:ext cx="1782123" cy="711483"/>
            </a:xfrm>
            <a:prstGeom prst="roundRect">
              <a:avLst>
                <a:gd name="adj"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AE6BC1BA-B055-42C7-9650-161E7D92FF1D}"/>
                </a:ext>
              </a:extLst>
            </p:cNvPr>
            <p:cNvSpPr/>
            <p:nvPr/>
          </p:nvSpPr>
          <p:spPr>
            <a:xfrm>
              <a:off x="6283842" y="3602479"/>
              <a:ext cx="1904392" cy="461665"/>
            </a:xfrm>
            <a:prstGeom prst="rect">
              <a:avLst/>
            </a:prstGeom>
          </p:spPr>
          <p:txBody>
            <a:bodyPr wrap="square" anchor="ctr">
              <a:spAutoFit/>
            </a:bodyPr>
            <a:lstStyle/>
            <a:p>
              <a:pPr defTabSz="1219170">
                <a:buClr>
                  <a:srgbClr val="000000"/>
                </a:buClr>
              </a:pPr>
              <a:r>
                <a:rPr lang="en-US" altLang="zh-TW" sz="2400" b="1" kern="0" dirty="0">
                  <a:solidFill>
                    <a:srgbClr val="8D9936"/>
                  </a:solidFill>
                  <a:latin typeface="微軟正黑體" panose="020B0604030504040204" pitchFamily="34" charset="-120"/>
                  <a:ea typeface="微軟正黑體" panose="020B0604030504040204" pitchFamily="34" charset="-120"/>
                  <a:cs typeface="Arial"/>
                  <a:sym typeface="Arial"/>
                </a:rPr>
                <a:t>2. </a:t>
              </a:r>
              <a:r>
                <a:rPr lang="zh-TW" altLang="en-US" sz="2400" b="1" kern="0" dirty="0">
                  <a:solidFill>
                    <a:srgbClr val="8D9936"/>
                  </a:solidFill>
                  <a:latin typeface="微軟正黑體" panose="020B0604030504040204" pitchFamily="34" charset="-120"/>
                  <a:ea typeface="微軟正黑體" panose="020B0604030504040204" pitchFamily="34" charset="-120"/>
                  <a:cs typeface="Arial"/>
                  <a:sym typeface="Arial"/>
                </a:rPr>
                <a:t>驗收方式</a:t>
              </a:r>
              <a:endParaRPr lang="zh-TW" altLang="en-US" sz="2300" b="1" kern="0" dirty="0">
                <a:solidFill>
                  <a:srgbClr val="8D9936"/>
                </a:solidFill>
                <a:latin typeface="微軟正黑體" panose="020B0604030504040204" pitchFamily="34" charset="-120"/>
                <a:ea typeface="微軟正黑體" panose="020B0604030504040204" pitchFamily="34" charset="-120"/>
                <a:cs typeface="Arial"/>
                <a:sym typeface="Arial"/>
              </a:endParaRPr>
            </a:p>
          </p:txBody>
        </p:sp>
      </p:grpSp>
      <p:grpSp>
        <p:nvGrpSpPr>
          <p:cNvPr id="37" name="群組 36">
            <a:extLst>
              <a:ext uri="{FF2B5EF4-FFF2-40B4-BE49-F238E27FC236}">
                <a16:creationId xmlns:a16="http://schemas.microsoft.com/office/drawing/2014/main" id="{07F879DF-EF3C-4A7B-952A-E2F9B24570D2}"/>
              </a:ext>
            </a:extLst>
          </p:cNvPr>
          <p:cNvGrpSpPr/>
          <p:nvPr/>
        </p:nvGrpSpPr>
        <p:grpSpPr>
          <a:xfrm>
            <a:off x="4819619" y="1264093"/>
            <a:ext cx="1993827" cy="762011"/>
            <a:chOff x="6194407" y="3452307"/>
            <a:chExt cx="1993827" cy="762011"/>
          </a:xfrm>
        </p:grpSpPr>
        <p:sp>
          <p:nvSpPr>
            <p:cNvPr id="38" name="矩形: 圓角 37">
              <a:extLst>
                <a:ext uri="{FF2B5EF4-FFF2-40B4-BE49-F238E27FC236}">
                  <a16:creationId xmlns:a16="http://schemas.microsoft.com/office/drawing/2014/main" id="{164C2BC0-7596-4AE9-9031-781F883BC703}"/>
                </a:ext>
              </a:extLst>
            </p:cNvPr>
            <p:cNvSpPr/>
            <p:nvPr/>
          </p:nvSpPr>
          <p:spPr>
            <a:xfrm>
              <a:off x="6194407" y="3452307"/>
              <a:ext cx="1892024" cy="762011"/>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BC60AFBB-6FB8-42EA-875D-3A446E813862}"/>
                </a:ext>
              </a:extLst>
            </p:cNvPr>
            <p:cNvSpPr/>
            <p:nvPr/>
          </p:nvSpPr>
          <p:spPr>
            <a:xfrm>
              <a:off x="6283842" y="3477972"/>
              <a:ext cx="1782123" cy="711483"/>
            </a:xfrm>
            <a:prstGeom prst="roundRect">
              <a:avLst>
                <a:gd name="adj"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FDC90ADC-CDEB-4507-9F54-E83B4233CFE6}"/>
                </a:ext>
              </a:extLst>
            </p:cNvPr>
            <p:cNvSpPr/>
            <p:nvPr/>
          </p:nvSpPr>
          <p:spPr>
            <a:xfrm>
              <a:off x="6283842" y="3602479"/>
              <a:ext cx="1904392" cy="461665"/>
            </a:xfrm>
            <a:prstGeom prst="rect">
              <a:avLst/>
            </a:prstGeom>
          </p:spPr>
          <p:txBody>
            <a:bodyPr wrap="square" anchor="ctr">
              <a:spAutoFit/>
            </a:bodyPr>
            <a:lstStyle/>
            <a:p>
              <a:pPr defTabSz="1219170">
                <a:buClr>
                  <a:srgbClr val="000000"/>
                </a:buClr>
              </a:pPr>
              <a:r>
                <a:rPr lang="en-US" altLang="zh-TW" sz="2400" b="1" kern="0" dirty="0">
                  <a:solidFill>
                    <a:srgbClr val="8D9936"/>
                  </a:solidFill>
                  <a:latin typeface="微軟正黑體" panose="020B0604030504040204" pitchFamily="34" charset="-120"/>
                  <a:ea typeface="微軟正黑體" panose="020B0604030504040204" pitchFamily="34" charset="-120"/>
                  <a:cs typeface="Arial"/>
                  <a:sym typeface="Arial"/>
                </a:rPr>
                <a:t>1. </a:t>
              </a:r>
              <a:r>
                <a:rPr lang="zh-TW" altLang="en-US" sz="2400" b="1" kern="0" dirty="0">
                  <a:solidFill>
                    <a:srgbClr val="8D9936"/>
                  </a:solidFill>
                  <a:latin typeface="微軟正黑體" panose="020B0604030504040204" pitchFamily="34" charset="-120"/>
                  <a:ea typeface="微軟正黑體" panose="020B0604030504040204" pitchFamily="34" charset="-120"/>
                  <a:cs typeface="Arial"/>
                  <a:sym typeface="Arial"/>
                </a:rPr>
                <a:t>請款方式</a:t>
              </a:r>
              <a:endParaRPr lang="zh-TW" altLang="en-US" sz="2300" b="1" kern="0" dirty="0">
                <a:solidFill>
                  <a:srgbClr val="8D9936"/>
                </a:solidFill>
                <a:latin typeface="微軟正黑體" panose="020B0604030504040204" pitchFamily="34" charset="-120"/>
                <a:ea typeface="微軟正黑體" panose="020B0604030504040204" pitchFamily="34" charset="-120"/>
                <a:cs typeface="Arial"/>
                <a:sym typeface="Arial"/>
              </a:endParaRPr>
            </a:p>
          </p:txBody>
        </p:sp>
      </p:grpSp>
      <p:sp>
        <p:nvSpPr>
          <p:cNvPr id="16" name="文字方塊 15">
            <a:extLst>
              <a:ext uri="{FF2B5EF4-FFF2-40B4-BE49-F238E27FC236}">
                <a16:creationId xmlns:a16="http://schemas.microsoft.com/office/drawing/2014/main" id="{5302F954-AE4C-4E4A-8807-99B8FEE556E7}"/>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P.5</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Tree>
    <p:extLst>
      <p:ext uri="{BB962C8B-B14F-4D97-AF65-F5344CB8AC3E}">
        <p14:creationId xmlns:p14="http://schemas.microsoft.com/office/powerpoint/2010/main" val="278587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CACB013-A623-4CA9-8E37-C36D859831FD}"/>
              </a:ext>
            </a:extLst>
          </p:cNvPr>
          <p:cNvSpPr/>
          <p:nvPr/>
        </p:nvSpPr>
        <p:spPr>
          <a:xfrm>
            <a:off x="161451" y="721807"/>
            <a:ext cx="3942716" cy="461665"/>
          </a:xfrm>
          <a:prstGeom prst="rect">
            <a:avLst/>
          </a:prstGeom>
        </p:spPr>
        <p:txBody>
          <a:bodyPr wrap="square">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Helvetica Neue"/>
              </a:rPr>
              <a:t>07.</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Helvetica Neue"/>
              </a:rPr>
              <a:t>其他應注意事項</a:t>
            </a: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Helvetica Neue"/>
              </a:rPr>
              <a:t>(1/2)</a:t>
            </a:r>
            <a:endPar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grpSp>
        <p:nvGrpSpPr>
          <p:cNvPr id="11" name="群組 10">
            <a:extLst>
              <a:ext uri="{FF2B5EF4-FFF2-40B4-BE49-F238E27FC236}">
                <a16:creationId xmlns:a16="http://schemas.microsoft.com/office/drawing/2014/main" id="{513FF4D8-8148-4677-A39C-0C25CB9C59B6}"/>
              </a:ext>
            </a:extLst>
          </p:cNvPr>
          <p:cNvGrpSpPr/>
          <p:nvPr/>
        </p:nvGrpSpPr>
        <p:grpSpPr>
          <a:xfrm>
            <a:off x="255180" y="1255097"/>
            <a:ext cx="11211136" cy="1205489"/>
            <a:chOff x="446567" y="1456661"/>
            <a:chExt cx="9601200" cy="765544"/>
          </a:xfrm>
        </p:grpSpPr>
        <p:sp>
          <p:nvSpPr>
            <p:cNvPr id="5" name="箭號: 五邊形 4">
              <a:extLst>
                <a:ext uri="{FF2B5EF4-FFF2-40B4-BE49-F238E27FC236}">
                  <a16:creationId xmlns:a16="http://schemas.microsoft.com/office/drawing/2014/main" id="{CEF4C276-5D49-4FF7-A4B6-87E5726C4205}"/>
                </a:ext>
              </a:extLst>
            </p:cNvPr>
            <p:cNvSpPr/>
            <p:nvPr/>
          </p:nvSpPr>
          <p:spPr>
            <a:xfrm>
              <a:off x="446567" y="1456661"/>
              <a:ext cx="9601200" cy="765544"/>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dirty="0"/>
            </a:p>
          </p:txBody>
        </p:sp>
        <p:sp>
          <p:nvSpPr>
            <p:cNvPr id="10" name="箭號: 五邊形 9">
              <a:extLst>
                <a:ext uri="{FF2B5EF4-FFF2-40B4-BE49-F238E27FC236}">
                  <a16:creationId xmlns:a16="http://schemas.microsoft.com/office/drawing/2014/main" id="{F95B54FA-E46D-43A3-A66F-B7AD4B6B6AAE}"/>
                </a:ext>
              </a:extLst>
            </p:cNvPr>
            <p:cNvSpPr/>
            <p:nvPr/>
          </p:nvSpPr>
          <p:spPr>
            <a:xfrm>
              <a:off x="558209" y="1540862"/>
              <a:ext cx="9372600" cy="59714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zh-TW" altLang="zh-TW" dirty="0">
                  <a:solidFill>
                    <a:srgbClr val="FF0000"/>
                  </a:solidFill>
                  <a:latin typeface="jf open 粉圓 2.0" panose="020B0000000000000000" pitchFamily="34" charset="-120"/>
                  <a:ea typeface="jf open 粉圓 2.0" panose="020B0000000000000000" pitchFamily="34" charset="-120"/>
                </a:rPr>
                <a:t>履約成果涉及本計畫所產出之智慧財產權</a:t>
              </a:r>
              <a:r>
                <a:rPr lang="zh-TW" altLang="zh-TW" dirty="0">
                  <a:solidFill>
                    <a:schemeClr val="tx1"/>
                  </a:solidFill>
                  <a:latin typeface="jf open 粉圓 2.0" panose="020B0000000000000000" pitchFamily="34" charset="-120"/>
                  <a:ea typeface="jf open 粉圓 2.0" panose="020B0000000000000000" pitchFamily="34" charset="-120"/>
                </a:rPr>
                <a:t>（包含專利權、肖像權、商標權、著作權、營業秘密等）</a:t>
              </a:r>
              <a:endParaRPr lang="en-US" altLang="zh-TW" dirty="0">
                <a:solidFill>
                  <a:schemeClr val="tx1"/>
                </a:solidFill>
                <a:latin typeface="jf open 粉圓 2.0" panose="020B0000000000000000" pitchFamily="34" charset="-120"/>
                <a:ea typeface="jf open 粉圓 2.0" panose="020B0000000000000000" pitchFamily="34" charset="-120"/>
              </a:endParaRPr>
            </a:p>
            <a:p>
              <a:r>
                <a:rPr lang="zh-TW" altLang="en-US" dirty="0">
                  <a:solidFill>
                    <a:schemeClr val="tx1"/>
                  </a:solidFill>
                  <a:latin typeface="jf open 粉圓 2.0" panose="020B0000000000000000" pitchFamily="34" charset="-120"/>
                  <a:ea typeface="jf open 粉圓 2.0" panose="020B0000000000000000" pitchFamily="34" charset="-120"/>
                </a:rPr>
                <a:t>，</a:t>
              </a:r>
              <a:r>
                <a:rPr lang="zh-TW" altLang="zh-TW" dirty="0">
                  <a:solidFill>
                    <a:srgbClr val="FF0000"/>
                  </a:solidFill>
                  <a:latin typeface="jf open 粉圓 2.0" panose="020B0000000000000000" pitchFamily="34" charset="-120"/>
                  <a:ea typeface="jf open 粉圓 2.0" panose="020B0000000000000000" pitchFamily="34" charset="-120"/>
                </a:rPr>
                <a:t>應無償授權</a:t>
              </a:r>
              <a:r>
                <a:rPr lang="zh-TW" altLang="zh-TW" dirty="0">
                  <a:solidFill>
                    <a:schemeClr val="tx1"/>
                  </a:solidFill>
                  <a:latin typeface="jf open 粉圓 2.0" panose="020B0000000000000000" pitchFamily="34" charset="-120"/>
                  <a:ea typeface="jf open 粉圓 2.0" panose="020B0000000000000000" pitchFamily="34" charset="-120"/>
                </a:rPr>
                <a:t>主辦單位及執行單位，不限時間、地點及方式，運用於各項政策推廣、書籍出版、媒體宣傳等活動，並配合本計畫成果展現刊載、露出入選單位及非營利組織或企業之網址及標誌</a:t>
              </a:r>
              <a:r>
                <a:rPr lang="en-US" altLang="zh-TW" dirty="0">
                  <a:solidFill>
                    <a:schemeClr val="tx1"/>
                  </a:solidFill>
                  <a:latin typeface="jf open 粉圓 2.0" panose="020B0000000000000000" pitchFamily="34" charset="-120"/>
                  <a:ea typeface="jf open 粉圓 2.0" panose="020B0000000000000000" pitchFamily="34" charset="-120"/>
                </a:rPr>
                <a:t>logo</a:t>
              </a:r>
              <a:endParaRPr lang="zh-TW" altLang="en-US" dirty="0">
                <a:solidFill>
                  <a:schemeClr val="tx1"/>
                </a:solidFill>
                <a:latin typeface="jf open 粉圓 2.0" panose="020B0000000000000000" pitchFamily="34" charset="-120"/>
                <a:ea typeface="jf open 粉圓 2.0" panose="020B0000000000000000" pitchFamily="34" charset="-120"/>
              </a:endParaRPr>
            </a:p>
          </p:txBody>
        </p:sp>
      </p:grpSp>
      <p:grpSp>
        <p:nvGrpSpPr>
          <p:cNvPr id="12" name="群組 11">
            <a:extLst>
              <a:ext uri="{FF2B5EF4-FFF2-40B4-BE49-F238E27FC236}">
                <a16:creationId xmlns:a16="http://schemas.microsoft.com/office/drawing/2014/main" id="{29FC7139-DD5F-4D5B-ACD3-B82172647EA6}"/>
              </a:ext>
            </a:extLst>
          </p:cNvPr>
          <p:cNvGrpSpPr/>
          <p:nvPr/>
        </p:nvGrpSpPr>
        <p:grpSpPr>
          <a:xfrm>
            <a:off x="255182" y="2579871"/>
            <a:ext cx="11217348" cy="651209"/>
            <a:chOff x="446567" y="1456661"/>
            <a:chExt cx="9601200" cy="765544"/>
          </a:xfrm>
        </p:grpSpPr>
        <p:sp>
          <p:nvSpPr>
            <p:cNvPr id="13" name="箭號: 五邊形 12">
              <a:extLst>
                <a:ext uri="{FF2B5EF4-FFF2-40B4-BE49-F238E27FC236}">
                  <a16:creationId xmlns:a16="http://schemas.microsoft.com/office/drawing/2014/main" id="{E7E8656B-AF8A-4E1B-BFF1-DAE429E50E87}"/>
                </a:ext>
              </a:extLst>
            </p:cNvPr>
            <p:cNvSpPr/>
            <p:nvPr/>
          </p:nvSpPr>
          <p:spPr>
            <a:xfrm>
              <a:off x="446567" y="1456661"/>
              <a:ext cx="9601200" cy="765544"/>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dirty="0"/>
            </a:p>
          </p:txBody>
        </p:sp>
        <p:sp>
          <p:nvSpPr>
            <p:cNvPr id="14" name="箭號: 五邊形 13">
              <a:extLst>
                <a:ext uri="{FF2B5EF4-FFF2-40B4-BE49-F238E27FC236}">
                  <a16:creationId xmlns:a16="http://schemas.microsoft.com/office/drawing/2014/main" id="{19B17B8B-9C7B-4D9F-8ADF-7411582AD9F2}"/>
                </a:ext>
              </a:extLst>
            </p:cNvPr>
            <p:cNvSpPr/>
            <p:nvPr/>
          </p:nvSpPr>
          <p:spPr>
            <a:xfrm>
              <a:off x="558209" y="1540862"/>
              <a:ext cx="9372600" cy="59714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jf open 粉圓 2.0" panose="020B0000000000000000" pitchFamily="34" charset="-120"/>
                  <a:ea typeface="jf open 粉圓 2.0" panose="020B0000000000000000" pitchFamily="34" charset="-120"/>
                </a:rPr>
                <a:t>2. </a:t>
              </a:r>
              <a:r>
                <a:rPr lang="zh-TW" altLang="en-US" dirty="0">
                  <a:solidFill>
                    <a:schemeClr val="tx1"/>
                  </a:solidFill>
                  <a:latin typeface="jf open 粉圓 2.0" panose="020B0000000000000000" pitchFamily="34" charset="-120"/>
                  <a:ea typeface="jf open 粉圓 2.0" panose="020B0000000000000000" pitchFamily="34" charset="-120"/>
                </a:rPr>
                <a:t>入選單位及非營利組織或企業，應</a:t>
              </a:r>
              <a:r>
                <a:rPr lang="zh-TW" altLang="en-US" dirty="0">
                  <a:solidFill>
                    <a:srgbClr val="FF0000"/>
                  </a:solidFill>
                  <a:latin typeface="jf open 粉圓 2.0" panose="020B0000000000000000" pitchFamily="34" charset="-120"/>
                  <a:ea typeface="jf open 粉圓 2.0" panose="020B0000000000000000" pitchFamily="34" charset="-120"/>
                </a:rPr>
                <a:t>配合</a:t>
              </a:r>
              <a:r>
                <a:rPr lang="zh-TW" altLang="en-US" dirty="0">
                  <a:solidFill>
                    <a:schemeClr val="tx1"/>
                  </a:solidFill>
                  <a:latin typeface="jf open 粉圓 2.0" panose="020B0000000000000000" pitchFamily="34" charset="-120"/>
                  <a:ea typeface="jf open 粉圓 2.0" panose="020B0000000000000000" pitchFamily="34" charset="-120"/>
                </a:rPr>
                <a:t>主辦單位及執行單位，</a:t>
              </a:r>
              <a:r>
                <a:rPr lang="zh-TW" altLang="en-US" dirty="0">
                  <a:solidFill>
                    <a:srgbClr val="FF0000"/>
                  </a:solidFill>
                  <a:latin typeface="jf open 粉圓 2.0" panose="020B0000000000000000" pitchFamily="34" charset="-120"/>
                  <a:ea typeface="jf open 粉圓 2.0" panose="020B0000000000000000" pitchFamily="34" charset="-120"/>
                </a:rPr>
                <a:t>舉辦相關成果推廣宣傳或成果交流等活動</a:t>
              </a:r>
            </a:p>
          </p:txBody>
        </p:sp>
      </p:grpSp>
      <p:grpSp>
        <p:nvGrpSpPr>
          <p:cNvPr id="15" name="群組 14">
            <a:extLst>
              <a:ext uri="{FF2B5EF4-FFF2-40B4-BE49-F238E27FC236}">
                <a16:creationId xmlns:a16="http://schemas.microsoft.com/office/drawing/2014/main" id="{A6B8E9CC-0FA1-4330-BED3-035F56CC6A47}"/>
              </a:ext>
            </a:extLst>
          </p:cNvPr>
          <p:cNvGrpSpPr/>
          <p:nvPr/>
        </p:nvGrpSpPr>
        <p:grpSpPr>
          <a:xfrm>
            <a:off x="255180" y="3352878"/>
            <a:ext cx="11217348" cy="651209"/>
            <a:chOff x="446567" y="1456661"/>
            <a:chExt cx="9601200" cy="765544"/>
          </a:xfrm>
        </p:grpSpPr>
        <p:sp>
          <p:nvSpPr>
            <p:cNvPr id="16" name="箭號: 五邊形 15">
              <a:extLst>
                <a:ext uri="{FF2B5EF4-FFF2-40B4-BE49-F238E27FC236}">
                  <a16:creationId xmlns:a16="http://schemas.microsoft.com/office/drawing/2014/main" id="{C33C69C6-3BB9-4F8A-BCC6-9DF7487DC837}"/>
                </a:ext>
              </a:extLst>
            </p:cNvPr>
            <p:cNvSpPr/>
            <p:nvPr/>
          </p:nvSpPr>
          <p:spPr>
            <a:xfrm>
              <a:off x="446567" y="1456661"/>
              <a:ext cx="9601200" cy="765544"/>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dirty="0"/>
            </a:p>
          </p:txBody>
        </p:sp>
        <p:sp>
          <p:nvSpPr>
            <p:cNvPr id="17" name="箭號: 五邊形 16">
              <a:extLst>
                <a:ext uri="{FF2B5EF4-FFF2-40B4-BE49-F238E27FC236}">
                  <a16:creationId xmlns:a16="http://schemas.microsoft.com/office/drawing/2014/main" id="{0D9A101E-0020-4151-B8E5-DEEED06796F3}"/>
                </a:ext>
              </a:extLst>
            </p:cNvPr>
            <p:cNvSpPr/>
            <p:nvPr/>
          </p:nvSpPr>
          <p:spPr>
            <a:xfrm>
              <a:off x="558209" y="1540862"/>
              <a:ext cx="9372600" cy="59714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jf open 粉圓 2.0" panose="020B0000000000000000" pitchFamily="34" charset="-120"/>
                  <a:ea typeface="jf open 粉圓 2.0" panose="020B0000000000000000" pitchFamily="34" charset="-120"/>
                </a:rPr>
                <a:t>3.</a:t>
              </a:r>
              <a:r>
                <a:rPr lang="zh-TW" altLang="en-US" dirty="0">
                  <a:solidFill>
                    <a:schemeClr val="tx1"/>
                  </a:solidFill>
                  <a:latin typeface="jf open 粉圓 2.0" panose="020B0000000000000000" pitchFamily="34" charset="-120"/>
                  <a:ea typeface="jf open 粉圓 2.0" panose="020B0000000000000000" pitchFamily="34" charset="-120"/>
                </a:rPr>
                <a:t>與本計畫相關之會議與活動，須配合主辦單位及執行單位所提供有關個人資料保護之相關規範</a:t>
              </a:r>
            </a:p>
          </p:txBody>
        </p:sp>
      </p:grpSp>
      <p:grpSp>
        <p:nvGrpSpPr>
          <p:cNvPr id="19" name="群組 18">
            <a:extLst>
              <a:ext uri="{FF2B5EF4-FFF2-40B4-BE49-F238E27FC236}">
                <a16:creationId xmlns:a16="http://schemas.microsoft.com/office/drawing/2014/main" id="{227F4693-3E11-4809-BB23-BA9E9B9CA42D}"/>
              </a:ext>
            </a:extLst>
          </p:cNvPr>
          <p:cNvGrpSpPr/>
          <p:nvPr/>
        </p:nvGrpSpPr>
        <p:grpSpPr>
          <a:xfrm>
            <a:off x="248968" y="4184131"/>
            <a:ext cx="11217348" cy="928216"/>
            <a:chOff x="446567" y="1456661"/>
            <a:chExt cx="9601200" cy="765544"/>
          </a:xfrm>
        </p:grpSpPr>
        <p:sp>
          <p:nvSpPr>
            <p:cNvPr id="20" name="箭號: 五邊形 19">
              <a:extLst>
                <a:ext uri="{FF2B5EF4-FFF2-40B4-BE49-F238E27FC236}">
                  <a16:creationId xmlns:a16="http://schemas.microsoft.com/office/drawing/2014/main" id="{5207B041-6D0B-495E-A4ED-1CFECF0F9CDA}"/>
                </a:ext>
              </a:extLst>
            </p:cNvPr>
            <p:cNvSpPr/>
            <p:nvPr/>
          </p:nvSpPr>
          <p:spPr>
            <a:xfrm>
              <a:off x="446567" y="1456661"/>
              <a:ext cx="9601200" cy="765544"/>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dirty="0"/>
            </a:p>
          </p:txBody>
        </p:sp>
        <p:sp>
          <p:nvSpPr>
            <p:cNvPr id="21" name="箭號: 五邊形 20">
              <a:extLst>
                <a:ext uri="{FF2B5EF4-FFF2-40B4-BE49-F238E27FC236}">
                  <a16:creationId xmlns:a16="http://schemas.microsoft.com/office/drawing/2014/main" id="{53BD58EE-7E68-4DDE-8231-3A9233FC7C7B}"/>
                </a:ext>
              </a:extLst>
            </p:cNvPr>
            <p:cNvSpPr/>
            <p:nvPr/>
          </p:nvSpPr>
          <p:spPr>
            <a:xfrm>
              <a:off x="558209" y="1540862"/>
              <a:ext cx="9372600" cy="59714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jf open 粉圓 2.0" panose="020B0000000000000000" pitchFamily="34" charset="-120"/>
                  <a:ea typeface="jf open 粉圓 2.0" panose="020B0000000000000000" pitchFamily="34" charset="-120"/>
                </a:rPr>
                <a:t>4. </a:t>
              </a:r>
              <a:r>
                <a:rPr lang="zh-TW" altLang="en-US" dirty="0">
                  <a:solidFill>
                    <a:srgbClr val="FF0000"/>
                  </a:solidFill>
                  <a:latin typeface="jf open 粉圓 2.0" panose="020B0000000000000000" pitchFamily="34" charset="-120"/>
                  <a:ea typeface="jf open 粉圓 2.0" panose="020B0000000000000000" pitchFamily="34" charset="-120"/>
                </a:rPr>
                <a:t>若實際執行內容與原提案內容差異過大</a:t>
              </a:r>
              <a:r>
                <a:rPr lang="zh-TW" altLang="en-US" dirty="0">
                  <a:solidFill>
                    <a:schemeClr val="tx1"/>
                  </a:solidFill>
                  <a:latin typeface="jf open 粉圓 2.0" panose="020B0000000000000000" pitchFamily="34" charset="-120"/>
                  <a:ea typeface="jf open 粉圓 2.0" panose="020B0000000000000000" pitchFamily="34" charset="-120"/>
                </a:rPr>
                <a:t>，且未於執行期間結束前</a:t>
              </a:r>
              <a:r>
                <a:rPr lang="en-US" altLang="zh-TW" dirty="0">
                  <a:solidFill>
                    <a:schemeClr val="tx1"/>
                  </a:solidFill>
                  <a:latin typeface="jf open 粉圓 2.0" panose="020B0000000000000000" pitchFamily="34" charset="-120"/>
                  <a:ea typeface="jf open 粉圓 2.0" panose="020B0000000000000000" pitchFamily="34" charset="-120"/>
                </a:rPr>
                <a:t>1</a:t>
              </a:r>
              <a:r>
                <a:rPr lang="zh-TW" altLang="en-US" dirty="0">
                  <a:solidFill>
                    <a:schemeClr val="tx1"/>
                  </a:solidFill>
                  <a:latin typeface="jf open 粉圓 2.0" panose="020B0000000000000000" pitchFamily="34" charset="-120"/>
                  <a:ea typeface="jf open 粉圓 2.0" panose="020B0000000000000000" pitchFamily="34" charset="-120"/>
                </a:rPr>
                <a:t>個月進行計畫變更，</a:t>
              </a:r>
              <a:r>
                <a:rPr lang="zh-TW" altLang="en-US" dirty="0">
                  <a:solidFill>
                    <a:srgbClr val="FF0000"/>
                  </a:solidFill>
                  <a:latin typeface="jf open 粉圓 2.0" panose="020B0000000000000000" pitchFamily="34" charset="-120"/>
                  <a:ea typeface="jf open 粉圓 2.0" panose="020B0000000000000000" pitchFamily="34" charset="-120"/>
                </a:rPr>
                <a:t>導致案件無法完成或驗收，執行單位將停止經費撥付，並保留合約中止或解除之權利</a:t>
              </a:r>
            </a:p>
          </p:txBody>
        </p:sp>
      </p:grpSp>
      <p:grpSp>
        <p:nvGrpSpPr>
          <p:cNvPr id="22" name="群組 21">
            <a:extLst>
              <a:ext uri="{FF2B5EF4-FFF2-40B4-BE49-F238E27FC236}">
                <a16:creationId xmlns:a16="http://schemas.microsoft.com/office/drawing/2014/main" id="{32186A7B-646B-48B8-B72F-BE26F4A9000E}"/>
              </a:ext>
            </a:extLst>
          </p:cNvPr>
          <p:cNvGrpSpPr/>
          <p:nvPr/>
        </p:nvGrpSpPr>
        <p:grpSpPr>
          <a:xfrm>
            <a:off x="248968" y="5260611"/>
            <a:ext cx="11217348" cy="928216"/>
            <a:chOff x="446567" y="1456661"/>
            <a:chExt cx="9601200" cy="765544"/>
          </a:xfrm>
        </p:grpSpPr>
        <p:sp>
          <p:nvSpPr>
            <p:cNvPr id="23" name="箭號: 五邊形 22">
              <a:extLst>
                <a:ext uri="{FF2B5EF4-FFF2-40B4-BE49-F238E27FC236}">
                  <a16:creationId xmlns:a16="http://schemas.microsoft.com/office/drawing/2014/main" id="{7C8080AF-D139-4B92-8D0C-FC92B2C0E712}"/>
                </a:ext>
              </a:extLst>
            </p:cNvPr>
            <p:cNvSpPr/>
            <p:nvPr/>
          </p:nvSpPr>
          <p:spPr>
            <a:xfrm>
              <a:off x="446567" y="1456661"/>
              <a:ext cx="9601200" cy="765544"/>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dirty="0"/>
            </a:p>
          </p:txBody>
        </p:sp>
        <p:sp>
          <p:nvSpPr>
            <p:cNvPr id="24" name="箭號: 五邊形 23">
              <a:extLst>
                <a:ext uri="{FF2B5EF4-FFF2-40B4-BE49-F238E27FC236}">
                  <a16:creationId xmlns:a16="http://schemas.microsoft.com/office/drawing/2014/main" id="{7949C3DB-84A8-4490-B3E4-18759ACF1350}"/>
                </a:ext>
              </a:extLst>
            </p:cNvPr>
            <p:cNvSpPr/>
            <p:nvPr/>
          </p:nvSpPr>
          <p:spPr>
            <a:xfrm>
              <a:off x="558209" y="1540862"/>
              <a:ext cx="9372600" cy="59714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jf open 粉圓 2.0" panose="020B0000000000000000" pitchFamily="34" charset="-120"/>
                  <a:ea typeface="jf open 粉圓 2.0" panose="020B0000000000000000" pitchFamily="34" charset="-120"/>
                </a:rPr>
                <a:t>5.</a:t>
              </a:r>
              <a:r>
                <a:rPr lang="zh-TW" altLang="en-US" dirty="0">
                  <a:solidFill>
                    <a:srgbClr val="FF0000"/>
                  </a:solidFill>
                  <a:latin typeface="jf open 粉圓 2.0" panose="020B0000000000000000" pitchFamily="34" charset="-120"/>
                  <a:ea typeface="jf open 粉圓 2.0" panose="020B0000000000000000" pitchFamily="34" charset="-120"/>
                </a:rPr>
                <a:t>入選單位及非營利組織或企業有違法、不當行為等情事</a:t>
              </a:r>
              <a:r>
                <a:rPr lang="zh-TW" altLang="en-US" dirty="0">
                  <a:solidFill>
                    <a:schemeClr val="tx1"/>
                  </a:solidFill>
                  <a:latin typeface="jf open 粉圓 2.0" panose="020B0000000000000000" pitchFamily="34" charset="-120"/>
                  <a:ea typeface="jf open 粉圓 2.0" panose="020B0000000000000000" pitchFamily="34" charset="-120"/>
                </a:rPr>
                <a:t>，本計畫將邀請專家學者召開審查會議，審查結果送交主辦單位，</a:t>
              </a:r>
              <a:r>
                <a:rPr lang="zh-TW" altLang="en-US" dirty="0">
                  <a:solidFill>
                    <a:srgbClr val="FF0000"/>
                  </a:solidFill>
                  <a:latin typeface="jf open 粉圓 2.0" panose="020B0000000000000000" pitchFamily="34" charset="-120"/>
                  <a:ea typeface="jf open 粉圓 2.0" panose="020B0000000000000000" pitchFamily="34" charset="-120"/>
                </a:rPr>
                <a:t>經主辦單位同意後，得註銷其入選資格，並取回已撥付經費</a:t>
              </a:r>
            </a:p>
          </p:txBody>
        </p:sp>
      </p:grpSp>
      <p:sp>
        <p:nvSpPr>
          <p:cNvPr id="18" name="文字方塊 17">
            <a:extLst>
              <a:ext uri="{FF2B5EF4-FFF2-40B4-BE49-F238E27FC236}">
                <a16:creationId xmlns:a16="http://schemas.microsoft.com/office/drawing/2014/main" id="{53809E3B-AA99-4D9D-A74E-45F7E0040D2F}"/>
              </a:ext>
            </a:extLst>
          </p:cNvPr>
          <p:cNvSpPr txBox="1"/>
          <p:nvPr/>
        </p:nvSpPr>
        <p:spPr>
          <a:xfrm>
            <a:off x="1" y="43227"/>
            <a:ext cx="1913859"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P.5~P.6</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Tree>
    <p:extLst>
      <p:ext uri="{BB962C8B-B14F-4D97-AF65-F5344CB8AC3E}">
        <p14:creationId xmlns:p14="http://schemas.microsoft.com/office/powerpoint/2010/main" val="29109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
          <p:cNvSpPr>
            <a:spLocks noChangeArrowheads="1"/>
          </p:cNvSpPr>
          <p:nvPr/>
        </p:nvSpPr>
        <p:spPr bwMode="auto">
          <a:xfrm>
            <a:off x="1" y="3600450"/>
            <a:ext cx="12192000" cy="487363"/>
          </a:xfrm>
          <a:prstGeom prst="rect">
            <a:avLst/>
          </a:pr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 name="Freeform 6"/>
          <p:cNvSpPr/>
          <p:nvPr/>
        </p:nvSpPr>
        <p:spPr bwMode="auto">
          <a:xfrm>
            <a:off x="1374775" y="3592512"/>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7"/>
          <p:cNvSpPr/>
          <p:nvPr/>
        </p:nvSpPr>
        <p:spPr bwMode="auto">
          <a:xfrm>
            <a:off x="3025775" y="3592512"/>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Freeform 8"/>
          <p:cNvSpPr/>
          <p:nvPr/>
        </p:nvSpPr>
        <p:spPr bwMode="auto">
          <a:xfrm>
            <a:off x="4678363" y="3592512"/>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Freeform 10"/>
          <p:cNvSpPr/>
          <p:nvPr/>
        </p:nvSpPr>
        <p:spPr bwMode="auto">
          <a:xfrm>
            <a:off x="7980363" y="3592512"/>
            <a:ext cx="1754188"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 name="Freeform 11"/>
          <p:cNvSpPr/>
          <p:nvPr/>
        </p:nvSpPr>
        <p:spPr bwMode="auto">
          <a:xfrm>
            <a:off x="9644063" y="3592512"/>
            <a:ext cx="1730375" cy="492125"/>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37" name="Group 2"/>
          <p:cNvGrpSpPr/>
          <p:nvPr/>
        </p:nvGrpSpPr>
        <p:grpSpPr>
          <a:xfrm>
            <a:off x="2016125" y="4230687"/>
            <a:ext cx="473075" cy="498475"/>
            <a:chOff x="2016125" y="4230687"/>
            <a:chExt cx="473075" cy="498475"/>
          </a:xfrm>
        </p:grpSpPr>
        <p:sp>
          <p:nvSpPr>
            <p:cNvPr id="38" name="Freeform 36"/>
            <p:cNvSpPr>
              <a:spLocks noEditPoints="1"/>
            </p:cNvSpPr>
            <p:nvPr/>
          </p:nvSpPr>
          <p:spPr bwMode="auto">
            <a:xfrm>
              <a:off x="2016125" y="4230687"/>
              <a:ext cx="473075" cy="498475"/>
            </a:xfrm>
            <a:custGeom>
              <a:avLst/>
              <a:gdLst>
                <a:gd name="T0" fmla="*/ 120 w 126"/>
                <a:gd name="T1" fmla="*/ 11 h 133"/>
                <a:gd name="T2" fmla="*/ 69 w 126"/>
                <a:gd name="T3" fmla="*/ 11 h 133"/>
                <a:gd name="T4" fmla="*/ 70 w 126"/>
                <a:gd name="T5" fmla="*/ 8 h 133"/>
                <a:gd name="T6" fmla="*/ 63 w 126"/>
                <a:gd name="T7" fmla="*/ 0 h 133"/>
                <a:gd name="T8" fmla="*/ 56 w 126"/>
                <a:gd name="T9" fmla="*/ 8 h 133"/>
                <a:gd name="T10" fmla="*/ 57 w 126"/>
                <a:gd name="T11" fmla="*/ 11 h 133"/>
                <a:gd name="T12" fmla="*/ 6 w 126"/>
                <a:gd name="T13" fmla="*/ 11 h 133"/>
                <a:gd name="T14" fmla="*/ 0 w 126"/>
                <a:gd name="T15" fmla="*/ 18 h 133"/>
                <a:gd name="T16" fmla="*/ 0 w 126"/>
                <a:gd name="T17" fmla="*/ 93 h 133"/>
                <a:gd name="T18" fmla="*/ 6 w 126"/>
                <a:gd name="T19" fmla="*/ 99 h 133"/>
                <a:gd name="T20" fmla="*/ 47 w 126"/>
                <a:gd name="T21" fmla="*/ 99 h 133"/>
                <a:gd name="T22" fmla="*/ 39 w 126"/>
                <a:gd name="T23" fmla="*/ 127 h 133"/>
                <a:gd name="T24" fmla="*/ 42 w 126"/>
                <a:gd name="T25" fmla="*/ 132 h 133"/>
                <a:gd name="T26" fmla="*/ 45 w 126"/>
                <a:gd name="T27" fmla="*/ 132 h 133"/>
                <a:gd name="T28" fmla="*/ 50 w 126"/>
                <a:gd name="T29" fmla="*/ 129 h 133"/>
                <a:gd name="T30" fmla="*/ 58 w 126"/>
                <a:gd name="T31" fmla="*/ 99 h 133"/>
                <a:gd name="T32" fmla="*/ 68 w 126"/>
                <a:gd name="T33" fmla="*/ 99 h 133"/>
                <a:gd name="T34" fmla="*/ 76 w 126"/>
                <a:gd name="T35" fmla="*/ 129 h 133"/>
                <a:gd name="T36" fmla="*/ 81 w 126"/>
                <a:gd name="T37" fmla="*/ 132 h 133"/>
                <a:gd name="T38" fmla="*/ 84 w 126"/>
                <a:gd name="T39" fmla="*/ 132 h 133"/>
                <a:gd name="T40" fmla="*/ 87 w 126"/>
                <a:gd name="T41" fmla="*/ 127 h 133"/>
                <a:gd name="T42" fmla="*/ 79 w 126"/>
                <a:gd name="T43" fmla="*/ 99 h 133"/>
                <a:gd name="T44" fmla="*/ 120 w 126"/>
                <a:gd name="T45" fmla="*/ 99 h 133"/>
                <a:gd name="T46" fmla="*/ 126 w 126"/>
                <a:gd name="T47" fmla="*/ 93 h 133"/>
                <a:gd name="T48" fmla="*/ 126 w 126"/>
                <a:gd name="T49" fmla="*/ 18 h 133"/>
                <a:gd name="T50" fmla="*/ 120 w 126"/>
                <a:gd name="T51" fmla="*/ 11 h 133"/>
                <a:gd name="T52" fmla="*/ 114 w 126"/>
                <a:gd name="T53" fmla="*/ 86 h 133"/>
                <a:gd name="T54" fmla="*/ 12 w 126"/>
                <a:gd name="T55" fmla="*/ 86 h 133"/>
                <a:gd name="T56" fmla="*/ 12 w 126"/>
                <a:gd name="T57" fmla="*/ 23 h 133"/>
                <a:gd name="T58" fmla="*/ 114 w 126"/>
                <a:gd name="T59" fmla="*/ 23 h 133"/>
                <a:gd name="T60" fmla="*/ 114 w 126"/>
                <a:gd name="T61" fmla="*/ 86 h 133"/>
                <a:gd name="T62" fmla="*/ 114 w 126"/>
                <a:gd name="T63" fmla="*/ 86 h 133"/>
                <a:gd name="T64" fmla="*/ 114 w 126"/>
                <a:gd name="T65"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33">
                  <a:moveTo>
                    <a:pt x="120" y="11"/>
                  </a:moveTo>
                  <a:cubicBezTo>
                    <a:pt x="69" y="11"/>
                    <a:pt x="69" y="11"/>
                    <a:pt x="69" y="11"/>
                  </a:cubicBezTo>
                  <a:cubicBezTo>
                    <a:pt x="70" y="10"/>
                    <a:pt x="70" y="9"/>
                    <a:pt x="70" y="8"/>
                  </a:cubicBezTo>
                  <a:cubicBezTo>
                    <a:pt x="70" y="4"/>
                    <a:pt x="67" y="0"/>
                    <a:pt x="63" y="0"/>
                  </a:cubicBezTo>
                  <a:cubicBezTo>
                    <a:pt x="59" y="0"/>
                    <a:pt x="56" y="4"/>
                    <a:pt x="56" y="8"/>
                  </a:cubicBezTo>
                  <a:cubicBezTo>
                    <a:pt x="56" y="9"/>
                    <a:pt x="56" y="10"/>
                    <a:pt x="57" y="11"/>
                  </a:cubicBezTo>
                  <a:cubicBezTo>
                    <a:pt x="6" y="11"/>
                    <a:pt x="6" y="11"/>
                    <a:pt x="6" y="11"/>
                  </a:cubicBezTo>
                  <a:cubicBezTo>
                    <a:pt x="3" y="11"/>
                    <a:pt x="0" y="14"/>
                    <a:pt x="0" y="18"/>
                  </a:cubicBezTo>
                  <a:cubicBezTo>
                    <a:pt x="0" y="93"/>
                    <a:pt x="0" y="93"/>
                    <a:pt x="0" y="93"/>
                  </a:cubicBezTo>
                  <a:cubicBezTo>
                    <a:pt x="0" y="96"/>
                    <a:pt x="3" y="99"/>
                    <a:pt x="6" y="99"/>
                  </a:cubicBezTo>
                  <a:cubicBezTo>
                    <a:pt x="47" y="99"/>
                    <a:pt x="47" y="99"/>
                    <a:pt x="47" y="99"/>
                  </a:cubicBezTo>
                  <a:cubicBezTo>
                    <a:pt x="39" y="127"/>
                    <a:pt x="39" y="127"/>
                    <a:pt x="39" y="127"/>
                  </a:cubicBezTo>
                  <a:cubicBezTo>
                    <a:pt x="39" y="129"/>
                    <a:pt x="40" y="131"/>
                    <a:pt x="42" y="132"/>
                  </a:cubicBezTo>
                  <a:cubicBezTo>
                    <a:pt x="45" y="132"/>
                    <a:pt x="45" y="132"/>
                    <a:pt x="45" y="132"/>
                  </a:cubicBezTo>
                  <a:cubicBezTo>
                    <a:pt x="47" y="133"/>
                    <a:pt x="49" y="131"/>
                    <a:pt x="50" y="129"/>
                  </a:cubicBezTo>
                  <a:cubicBezTo>
                    <a:pt x="58" y="99"/>
                    <a:pt x="58" y="99"/>
                    <a:pt x="58" y="99"/>
                  </a:cubicBezTo>
                  <a:cubicBezTo>
                    <a:pt x="68" y="99"/>
                    <a:pt x="68" y="99"/>
                    <a:pt x="68" y="99"/>
                  </a:cubicBezTo>
                  <a:cubicBezTo>
                    <a:pt x="76" y="129"/>
                    <a:pt x="76" y="129"/>
                    <a:pt x="76" y="129"/>
                  </a:cubicBezTo>
                  <a:cubicBezTo>
                    <a:pt x="77" y="131"/>
                    <a:pt x="79" y="133"/>
                    <a:pt x="81" y="132"/>
                  </a:cubicBezTo>
                  <a:cubicBezTo>
                    <a:pt x="84" y="132"/>
                    <a:pt x="84" y="132"/>
                    <a:pt x="84" y="132"/>
                  </a:cubicBezTo>
                  <a:cubicBezTo>
                    <a:pt x="86" y="131"/>
                    <a:pt x="87" y="129"/>
                    <a:pt x="87" y="127"/>
                  </a:cubicBezTo>
                  <a:cubicBezTo>
                    <a:pt x="79" y="99"/>
                    <a:pt x="79" y="99"/>
                    <a:pt x="79" y="99"/>
                  </a:cubicBezTo>
                  <a:cubicBezTo>
                    <a:pt x="120" y="99"/>
                    <a:pt x="120" y="99"/>
                    <a:pt x="120" y="99"/>
                  </a:cubicBezTo>
                  <a:cubicBezTo>
                    <a:pt x="123" y="99"/>
                    <a:pt x="126" y="96"/>
                    <a:pt x="126" y="93"/>
                  </a:cubicBezTo>
                  <a:cubicBezTo>
                    <a:pt x="126" y="18"/>
                    <a:pt x="126" y="18"/>
                    <a:pt x="126" y="18"/>
                  </a:cubicBezTo>
                  <a:cubicBezTo>
                    <a:pt x="126" y="14"/>
                    <a:pt x="123" y="11"/>
                    <a:pt x="120" y="11"/>
                  </a:cubicBezTo>
                  <a:close/>
                  <a:moveTo>
                    <a:pt x="114" y="86"/>
                  </a:moveTo>
                  <a:cubicBezTo>
                    <a:pt x="12" y="86"/>
                    <a:pt x="12" y="86"/>
                    <a:pt x="12" y="86"/>
                  </a:cubicBezTo>
                  <a:cubicBezTo>
                    <a:pt x="12" y="23"/>
                    <a:pt x="12" y="23"/>
                    <a:pt x="12" y="23"/>
                  </a:cubicBezTo>
                  <a:cubicBezTo>
                    <a:pt x="114" y="23"/>
                    <a:pt x="114" y="23"/>
                    <a:pt x="114" y="23"/>
                  </a:cubicBezTo>
                  <a:lnTo>
                    <a:pt x="114" y="86"/>
                  </a:lnTo>
                  <a:close/>
                  <a:moveTo>
                    <a:pt x="114" y="86"/>
                  </a:moveTo>
                  <a:cubicBezTo>
                    <a:pt x="114" y="86"/>
                    <a:pt x="114" y="86"/>
                    <a:pt x="114" y="86"/>
                  </a:cubicBezTo>
                </a:path>
              </a:pathLst>
            </a:custGeom>
            <a:solidFill>
              <a:srgbClr val="26262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Freeform 37"/>
            <p:cNvSpPr>
              <a:spLocks noEditPoints="1"/>
            </p:cNvSpPr>
            <p:nvPr/>
          </p:nvSpPr>
          <p:spPr bwMode="auto">
            <a:xfrm>
              <a:off x="2087563" y="4376737"/>
              <a:ext cx="319088" cy="134938"/>
            </a:xfrm>
            <a:custGeom>
              <a:avLst/>
              <a:gdLst>
                <a:gd name="T0" fmla="*/ 5 w 85"/>
                <a:gd name="T1" fmla="*/ 36 h 36"/>
                <a:gd name="T2" fmla="*/ 11 w 85"/>
                <a:gd name="T3" fmla="*/ 31 h 36"/>
                <a:gd name="T4" fmla="*/ 10 w 85"/>
                <a:gd name="T5" fmla="*/ 30 h 36"/>
                <a:gd name="T6" fmla="*/ 34 w 85"/>
                <a:gd name="T7" fmla="*/ 11 h 36"/>
                <a:gd name="T8" fmla="*/ 37 w 85"/>
                <a:gd name="T9" fmla="*/ 12 h 36"/>
                <a:gd name="T10" fmla="*/ 40 w 85"/>
                <a:gd name="T11" fmla="*/ 11 h 36"/>
                <a:gd name="T12" fmla="*/ 53 w 85"/>
                <a:gd name="T13" fmla="*/ 22 h 36"/>
                <a:gd name="T14" fmla="*/ 53 w 85"/>
                <a:gd name="T15" fmla="*/ 23 h 36"/>
                <a:gd name="T16" fmla="*/ 58 w 85"/>
                <a:gd name="T17" fmla="*/ 29 h 36"/>
                <a:gd name="T18" fmla="*/ 64 w 85"/>
                <a:gd name="T19" fmla="*/ 23 h 36"/>
                <a:gd name="T20" fmla="*/ 63 w 85"/>
                <a:gd name="T21" fmla="*/ 22 h 36"/>
                <a:gd name="T22" fmla="*/ 77 w 85"/>
                <a:gd name="T23" fmla="*/ 10 h 36"/>
                <a:gd name="T24" fmla="*/ 79 w 85"/>
                <a:gd name="T25" fmla="*/ 10 h 36"/>
                <a:gd name="T26" fmla="*/ 85 w 85"/>
                <a:gd name="T27" fmla="*/ 5 h 36"/>
                <a:gd name="T28" fmla="*/ 79 w 85"/>
                <a:gd name="T29" fmla="*/ 0 h 36"/>
                <a:gd name="T30" fmla="*/ 74 w 85"/>
                <a:gd name="T31" fmla="*/ 5 h 36"/>
                <a:gd name="T32" fmla="*/ 74 w 85"/>
                <a:gd name="T33" fmla="*/ 7 h 36"/>
                <a:gd name="T34" fmla="*/ 61 w 85"/>
                <a:gd name="T35" fmla="*/ 19 h 36"/>
                <a:gd name="T36" fmla="*/ 58 w 85"/>
                <a:gd name="T37" fmla="*/ 18 h 36"/>
                <a:gd name="T38" fmla="*/ 55 w 85"/>
                <a:gd name="T39" fmla="*/ 19 h 36"/>
                <a:gd name="T40" fmla="*/ 42 w 85"/>
                <a:gd name="T41" fmla="*/ 8 h 36"/>
                <a:gd name="T42" fmla="*/ 42 w 85"/>
                <a:gd name="T43" fmla="*/ 6 h 36"/>
                <a:gd name="T44" fmla="*/ 37 w 85"/>
                <a:gd name="T45" fmla="*/ 1 h 36"/>
                <a:gd name="T46" fmla="*/ 32 w 85"/>
                <a:gd name="T47" fmla="*/ 6 h 36"/>
                <a:gd name="T48" fmla="*/ 32 w 85"/>
                <a:gd name="T49" fmla="*/ 8 h 36"/>
                <a:gd name="T50" fmla="*/ 8 w 85"/>
                <a:gd name="T51" fmla="*/ 27 h 36"/>
                <a:gd name="T52" fmla="*/ 5 w 85"/>
                <a:gd name="T53" fmla="*/ 26 h 36"/>
                <a:gd name="T54" fmla="*/ 0 w 85"/>
                <a:gd name="T55" fmla="*/ 31 h 36"/>
                <a:gd name="T56" fmla="*/ 5 w 85"/>
                <a:gd name="T57" fmla="*/ 36 h 36"/>
                <a:gd name="T58" fmla="*/ 5 w 85"/>
                <a:gd name="T59" fmla="*/ 36 h 36"/>
                <a:gd name="T60" fmla="*/ 5 w 85"/>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36">
                  <a:moveTo>
                    <a:pt x="5" y="36"/>
                  </a:moveTo>
                  <a:cubicBezTo>
                    <a:pt x="8" y="36"/>
                    <a:pt x="11" y="34"/>
                    <a:pt x="11" y="31"/>
                  </a:cubicBezTo>
                  <a:cubicBezTo>
                    <a:pt x="11" y="31"/>
                    <a:pt x="10" y="30"/>
                    <a:pt x="10" y="30"/>
                  </a:cubicBezTo>
                  <a:cubicBezTo>
                    <a:pt x="17" y="24"/>
                    <a:pt x="29" y="15"/>
                    <a:pt x="34" y="11"/>
                  </a:cubicBezTo>
                  <a:cubicBezTo>
                    <a:pt x="35" y="11"/>
                    <a:pt x="36" y="12"/>
                    <a:pt x="37" y="12"/>
                  </a:cubicBezTo>
                  <a:cubicBezTo>
                    <a:pt x="38" y="12"/>
                    <a:pt x="39" y="11"/>
                    <a:pt x="40" y="11"/>
                  </a:cubicBezTo>
                  <a:cubicBezTo>
                    <a:pt x="43" y="14"/>
                    <a:pt x="49" y="19"/>
                    <a:pt x="53" y="22"/>
                  </a:cubicBezTo>
                  <a:cubicBezTo>
                    <a:pt x="53" y="23"/>
                    <a:pt x="53" y="23"/>
                    <a:pt x="53" y="23"/>
                  </a:cubicBezTo>
                  <a:cubicBezTo>
                    <a:pt x="53" y="26"/>
                    <a:pt x="56" y="29"/>
                    <a:pt x="58" y="29"/>
                  </a:cubicBezTo>
                  <a:cubicBezTo>
                    <a:pt x="61" y="29"/>
                    <a:pt x="64" y="26"/>
                    <a:pt x="64" y="23"/>
                  </a:cubicBezTo>
                  <a:cubicBezTo>
                    <a:pt x="64" y="23"/>
                    <a:pt x="64" y="22"/>
                    <a:pt x="63" y="22"/>
                  </a:cubicBezTo>
                  <a:cubicBezTo>
                    <a:pt x="77" y="10"/>
                    <a:pt x="77" y="10"/>
                    <a:pt x="77" y="10"/>
                  </a:cubicBezTo>
                  <a:cubicBezTo>
                    <a:pt x="78" y="10"/>
                    <a:pt x="78" y="10"/>
                    <a:pt x="79" y="10"/>
                  </a:cubicBezTo>
                  <a:cubicBezTo>
                    <a:pt x="82" y="10"/>
                    <a:pt x="85" y="8"/>
                    <a:pt x="85" y="5"/>
                  </a:cubicBezTo>
                  <a:cubicBezTo>
                    <a:pt x="85" y="2"/>
                    <a:pt x="82" y="0"/>
                    <a:pt x="79" y="0"/>
                  </a:cubicBezTo>
                  <a:cubicBezTo>
                    <a:pt x="76" y="0"/>
                    <a:pt x="74" y="2"/>
                    <a:pt x="74" y="5"/>
                  </a:cubicBezTo>
                  <a:cubicBezTo>
                    <a:pt x="74" y="6"/>
                    <a:pt x="74" y="6"/>
                    <a:pt x="74" y="7"/>
                  </a:cubicBezTo>
                  <a:cubicBezTo>
                    <a:pt x="71" y="10"/>
                    <a:pt x="65" y="16"/>
                    <a:pt x="61" y="19"/>
                  </a:cubicBezTo>
                  <a:cubicBezTo>
                    <a:pt x="60" y="18"/>
                    <a:pt x="59" y="18"/>
                    <a:pt x="58" y="18"/>
                  </a:cubicBezTo>
                  <a:cubicBezTo>
                    <a:pt x="57" y="18"/>
                    <a:pt x="56" y="19"/>
                    <a:pt x="55" y="19"/>
                  </a:cubicBezTo>
                  <a:cubicBezTo>
                    <a:pt x="52" y="16"/>
                    <a:pt x="46" y="12"/>
                    <a:pt x="42" y="8"/>
                  </a:cubicBezTo>
                  <a:cubicBezTo>
                    <a:pt x="42" y="8"/>
                    <a:pt x="42" y="7"/>
                    <a:pt x="42" y="6"/>
                  </a:cubicBezTo>
                  <a:cubicBezTo>
                    <a:pt x="42" y="3"/>
                    <a:pt x="40" y="1"/>
                    <a:pt x="37" y="1"/>
                  </a:cubicBezTo>
                  <a:cubicBezTo>
                    <a:pt x="34" y="1"/>
                    <a:pt x="32" y="3"/>
                    <a:pt x="32" y="6"/>
                  </a:cubicBezTo>
                  <a:cubicBezTo>
                    <a:pt x="32" y="7"/>
                    <a:pt x="32" y="8"/>
                    <a:pt x="32" y="8"/>
                  </a:cubicBezTo>
                  <a:cubicBezTo>
                    <a:pt x="8" y="27"/>
                    <a:pt x="8" y="27"/>
                    <a:pt x="8" y="27"/>
                  </a:cubicBezTo>
                  <a:cubicBezTo>
                    <a:pt x="7" y="26"/>
                    <a:pt x="6" y="26"/>
                    <a:pt x="5" y="26"/>
                  </a:cubicBezTo>
                  <a:cubicBezTo>
                    <a:pt x="2" y="26"/>
                    <a:pt x="0" y="28"/>
                    <a:pt x="0" y="31"/>
                  </a:cubicBezTo>
                  <a:cubicBezTo>
                    <a:pt x="0" y="34"/>
                    <a:pt x="2" y="36"/>
                    <a:pt x="5" y="36"/>
                  </a:cubicBezTo>
                  <a:close/>
                  <a:moveTo>
                    <a:pt x="5" y="36"/>
                  </a:moveTo>
                  <a:cubicBezTo>
                    <a:pt x="5" y="36"/>
                    <a:pt x="5" y="36"/>
                    <a:pt x="5" y="36"/>
                  </a:cubicBezTo>
                </a:path>
              </a:pathLst>
            </a:custGeom>
            <a:solidFill>
              <a:srgbClr val="4758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4"/>
          <p:cNvGrpSpPr/>
          <p:nvPr/>
        </p:nvGrpSpPr>
        <p:grpSpPr>
          <a:xfrm>
            <a:off x="5270500" y="4230687"/>
            <a:ext cx="552451" cy="473075"/>
            <a:chOff x="5270500" y="4230687"/>
            <a:chExt cx="552451" cy="473075"/>
          </a:xfrm>
          <a:solidFill>
            <a:schemeClr val="accent3"/>
          </a:solidFill>
        </p:grpSpPr>
        <p:sp>
          <p:nvSpPr>
            <p:cNvPr id="41" name="Freeform 38"/>
            <p:cNvSpPr>
              <a:spLocks noEditPoints="1"/>
            </p:cNvSpPr>
            <p:nvPr/>
          </p:nvSpPr>
          <p:spPr bwMode="auto">
            <a:xfrm>
              <a:off x="5484813" y="4230687"/>
              <a:ext cx="127000" cy="127000"/>
            </a:xfrm>
            <a:custGeom>
              <a:avLst/>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6"/>
                    <a:pt x="26" y="34"/>
                    <a:pt x="17" y="34"/>
                  </a:cubicBezTo>
                  <a:cubicBezTo>
                    <a:pt x="8" y="34"/>
                    <a:pt x="0" y="26"/>
                    <a:pt x="0" y="17"/>
                  </a:cubicBezTo>
                  <a:cubicBezTo>
                    <a:pt x="0" y="8"/>
                    <a:pt x="8" y="0"/>
                    <a:pt x="17" y="0"/>
                  </a:cubicBezTo>
                  <a:cubicBezTo>
                    <a:pt x="26" y="0"/>
                    <a:pt x="34" y="8"/>
                    <a:pt x="34" y="17"/>
                  </a:cubicBezTo>
                  <a:close/>
                  <a:moveTo>
                    <a:pt x="34" y="17"/>
                  </a:moveTo>
                  <a:cubicBezTo>
                    <a:pt x="34" y="17"/>
                    <a:pt x="34" y="17"/>
                    <a:pt x="34" y="17"/>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Freeform 39"/>
            <p:cNvSpPr>
              <a:spLocks noEditPoints="1"/>
            </p:cNvSpPr>
            <p:nvPr/>
          </p:nvSpPr>
          <p:spPr bwMode="auto">
            <a:xfrm>
              <a:off x="5286375" y="4379912"/>
              <a:ext cx="528638" cy="323850"/>
            </a:xfrm>
            <a:custGeom>
              <a:avLst/>
              <a:gdLst>
                <a:gd name="T0" fmla="*/ 129 w 141"/>
                <a:gd name="T1" fmla="*/ 24 h 86"/>
                <a:gd name="T2" fmla="*/ 113 w 141"/>
                <a:gd name="T3" fmla="*/ 20 h 86"/>
                <a:gd name="T4" fmla="*/ 100 w 141"/>
                <a:gd name="T5" fmla="*/ 26 h 86"/>
                <a:gd name="T6" fmla="*/ 91 w 141"/>
                <a:gd name="T7" fmla="*/ 22 h 86"/>
                <a:gd name="T8" fmla="*/ 91 w 141"/>
                <a:gd name="T9" fmla="*/ 13 h 86"/>
                <a:gd name="T10" fmla="*/ 78 w 141"/>
                <a:gd name="T11" fmla="*/ 0 h 86"/>
                <a:gd name="T12" fmla="*/ 62 w 141"/>
                <a:gd name="T13" fmla="*/ 0 h 86"/>
                <a:gd name="T14" fmla="*/ 49 w 141"/>
                <a:gd name="T15" fmla="*/ 13 h 86"/>
                <a:gd name="T16" fmla="*/ 49 w 141"/>
                <a:gd name="T17" fmla="*/ 23 h 86"/>
                <a:gd name="T18" fmla="*/ 40 w 141"/>
                <a:gd name="T19" fmla="*/ 26 h 86"/>
                <a:gd name="T20" fmla="*/ 27 w 141"/>
                <a:gd name="T21" fmla="*/ 20 h 86"/>
                <a:gd name="T22" fmla="*/ 11 w 141"/>
                <a:gd name="T23" fmla="*/ 24 h 86"/>
                <a:gd name="T24" fmla="*/ 1 w 141"/>
                <a:gd name="T25" fmla="*/ 39 h 86"/>
                <a:gd name="T26" fmla="*/ 5 w 141"/>
                <a:gd name="T27" fmla="*/ 58 h 86"/>
                <a:gd name="T28" fmla="*/ 20 w 141"/>
                <a:gd name="T29" fmla="*/ 68 h 86"/>
                <a:gd name="T30" fmla="*/ 25 w 141"/>
                <a:gd name="T31" fmla="*/ 67 h 86"/>
                <a:gd name="T32" fmla="*/ 36 w 141"/>
                <a:gd name="T33" fmla="*/ 77 h 86"/>
                <a:gd name="T34" fmla="*/ 70 w 141"/>
                <a:gd name="T35" fmla="*/ 86 h 86"/>
                <a:gd name="T36" fmla="*/ 115 w 141"/>
                <a:gd name="T37" fmla="*/ 67 h 86"/>
                <a:gd name="T38" fmla="*/ 120 w 141"/>
                <a:gd name="T39" fmla="*/ 68 h 86"/>
                <a:gd name="T40" fmla="*/ 135 w 141"/>
                <a:gd name="T41" fmla="*/ 58 h 86"/>
                <a:gd name="T42" fmla="*/ 139 w 141"/>
                <a:gd name="T43" fmla="*/ 39 h 86"/>
                <a:gd name="T44" fmla="*/ 129 w 141"/>
                <a:gd name="T45" fmla="*/ 24 h 86"/>
                <a:gd name="T46" fmla="*/ 70 w 141"/>
                <a:gd name="T47" fmla="*/ 80 h 86"/>
                <a:gd name="T48" fmla="*/ 39 w 141"/>
                <a:gd name="T49" fmla="*/ 71 h 86"/>
                <a:gd name="T50" fmla="*/ 32 w 141"/>
                <a:gd name="T51" fmla="*/ 65 h 86"/>
                <a:gd name="T52" fmla="*/ 36 w 141"/>
                <a:gd name="T53" fmla="*/ 65 h 86"/>
                <a:gd name="T54" fmla="*/ 46 w 141"/>
                <a:gd name="T55" fmla="*/ 49 h 86"/>
                <a:gd name="T56" fmla="*/ 43 w 141"/>
                <a:gd name="T57" fmla="*/ 32 h 86"/>
                <a:gd name="T58" fmla="*/ 49 w 141"/>
                <a:gd name="T59" fmla="*/ 29 h 86"/>
                <a:gd name="T60" fmla="*/ 49 w 141"/>
                <a:gd name="T61" fmla="*/ 32 h 86"/>
                <a:gd name="T62" fmla="*/ 62 w 141"/>
                <a:gd name="T63" fmla="*/ 45 h 86"/>
                <a:gd name="T64" fmla="*/ 78 w 141"/>
                <a:gd name="T65" fmla="*/ 45 h 86"/>
                <a:gd name="T66" fmla="*/ 91 w 141"/>
                <a:gd name="T67" fmla="*/ 32 h 86"/>
                <a:gd name="T68" fmla="*/ 91 w 141"/>
                <a:gd name="T69" fmla="*/ 29 h 86"/>
                <a:gd name="T70" fmla="*/ 98 w 141"/>
                <a:gd name="T71" fmla="*/ 32 h 86"/>
                <a:gd name="T72" fmla="*/ 94 w 141"/>
                <a:gd name="T73" fmla="*/ 49 h 86"/>
                <a:gd name="T74" fmla="*/ 104 w 141"/>
                <a:gd name="T75" fmla="*/ 65 h 86"/>
                <a:gd name="T76" fmla="*/ 108 w 141"/>
                <a:gd name="T77" fmla="*/ 65 h 86"/>
                <a:gd name="T78" fmla="*/ 70 w 141"/>
                <a:gd name="T79" fmla="*/ 80 h 86"/>
                <a:gd name="T80" fmla="*/ 70 w 141"/>
                <a:gd name="T81" fmla="*/ 80 h 86"/>
                <a:gd name="T82" fmla="*/ 70 w 141"/>
                <a:gd name="T8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86">
                  <a:moveTo>
                    <a:pt x="129" y="24"/>
                  </a:moveTo>
                  <a:cubicBezTo>
                    <a:pt x="113" y="20"/>
                    <a:pt x="113" y="20"/>
                    <a:pt x="113" y="20"/>
                  </a:cubicBezTo>
                  <a:cubicBezTo>
                    <a:pt x="108" y="19"/>
                    <a:pt x="103" y="22"/>
                    <a:pt x="100" y="26"/>
                  </a:cubicBezTo>
                  <a:cubicBezTo>
                    <a:pt x="97" y="25"/>
                    <a:pt x="94" y="23"/>
                    <a:pt x="91" y="22"/>
                  </a:cubicBezTo>
                  <a:cubicBezTo>
                    <a:pt x="91" y="13"/>
                    <a:pt x="91" y="13"/>
                    <a:pt x="91" y="13"/>
                  </a:cubicBezTo>
                  <a:cubicBezTo>
                    <a:pt x="91" y="6"/>
                    <a:pt x="85" y="0"/>
                    <a:pt x="78" y="0"/>
                  </a:cubicBezTo>
                  <a:cubicBezTo>
                    <a:pt x="62" y="0"/>
                    <a:pt x="62" y="0"/>
                    <a:pt x="62" y="0"/>
                  </a:cubicBezTo>
                  <a:cubicBezTo>
                    <a:pt x="55" y="0"/>
                    <a:pt x="49" y="6"/>
                    <a:pt x="49" y="13"/>
                  </a:cubicBezTo>
                  <a:cubicBezTo>
                    <a:pt x="49" y="23"/>
                    <a:pt x="49" y="23"/>
                    <a:pt x="49" y="23"/>
                  </a:cubicBezTo>
                  <a:cubicBezTo>
                    <a:pt x="46" y="24"/>
                    <a:pt x="43" y="25"/>
                    <a:pt x="40" y="26"/>
                  </a:cubicBezTo>
                  <a:cubicBezTo>
                    <a:pt x="38" y="22"/>
                    <a:pt x="32" y="19"/>
                    <a:pt x="27" y="20"/>
                  </a:cubicBezTo>
                  <a:cubicBezTo>
                    <a:pt x="11" y="24"/>
                    <a:pt x="11" y="24"/>
                    <a:pt x="11" y="24"/>
                  </a:cubicBezTo>
                  <a:cubicBezTo>
                    <a:pt x="4" y="25"/>
                    <a:pt x="0" y="32"/>
                    <a:pt x="1" y="39"/>
                  </a:cubicBezTo>
                  <a:cubicBezTo>
                    <a:pt x="5" y="58"/>
                    <a:pt x="5" y="58"/>
                    <a:pt x="5" y="58"/>
                  </a:cubicBezTo>
                  <a:cubicBezTo>
                    <a:pt x="7" y="65"/>
                    <a:pt x="14" y="69"/>
                    <a:pt x="20" y="68"/>
                  </a:cubicBezTo>
                  <a:cubicBezTo>
                    <a:pt x="25" y="67"/>
                    <a:pt x="25" y="67"/>
                    <a:pt x="25" y="67"/>
                  </a:cubicBezTo>
                  <a:cubicBezTo>
                    <a:pt x="28" y="70"/>
                    <a:pt x="31" y="74"/>
                    <a:pt x="36" y="77"/>
                  </a:cubicBezTo>
                  <a:cubicBezTo>
                    <a:pt x="45" y="83"/>
                    <a:pt x="57" y="86"/>
                    <a:pt x="70" y="86"/>
                  </a:cubicBezTo>
                  <a:cubicBezTo>
                    <a:pt x="90" y="86"/>
                    <a:pt x="107" y="78"/>
                    <a:pt x="115" y="67"/>
                  </a:cubicBezTo>
                  <a:cubicBezTo>
                    <a:pt x="120" y="68"/>
                    <a:pt x="120" y="68"/>
                    <a:pt x="120" y="68"/>
                  </a:cubicBezTo>
                  <a:cubicBezTo>
                    <a:pt x="127" y="69"/>
                    <a:pt x="134" y="65"/>
                    <a:pt x="135" y="58"/>
                  </a:cubicBezTo>
                  <a:cubicBezTo>
                    <a:pt x="139" y="39"/>
                    <a:pt x="139" y="39"/>
                    <a:pt x="139" y="39"/>
                  </a:cubicBezTo>
                  <a:cubicBezTo>
                    <a:pt x="141" y="32"/>
                    <a:pt x="136" y="25"/>
                    <a:pt x="129" y="24"/>
                  </a:cubicBezTo>
                  <a:close/>
                  <a:moveTo>
                    <a:pt x="70" y="80"/>
                  </a:moveTo>
                  <a:cubicBezTo>
                    <a:pt x="58" y="80"/>
                    <a:pt x="48" y="77"/>
                    <a:pt x="39" y="71"/>
                  </a:cubicBezTo>
                  <a:cubicBezTo>
                    <a:pt x="37" y="70"/>
                    <a:pt x="34" y="67"/>
                    <a:pt x="32" y="65"/>
                  </a:cubicBezTo>
                  <a:cubicBezTo>
                    <a:pt x="36" y="65"/>
                    <a:pt x="36" y="65"/>
                    <a:pt x="36" y="65"/>
                  </a:cubicBezTo>
                  <a:cubicBezTo>
                    <a:pt x="43" y="63"/>
                    <a:pt x="48" y="56"/>
                    <a:pt x="46" y="49"/>
                  </a:cubicBezTo>
                  <a:cubicBezTo>
                    <a:pt x="43" y="32"/>
                    <a:pt x="43" y="32"/>
                    <a:pt x="43" y="32"/>
                  </a:cubicBezTo>
                  <a:cubicBezTo>
                    <a:pt x="45" y="31"/>
                    <a:pt x="47" y="30"/>
                    <a:pt x="49" y="29"/>
                  </a:cubicBezTo>
                  <a:cubicBezTo>
                    <a:pt x="49" y="32"/>
                    <a:pt x="49" y="32"/>
                    <a:pt x="49" y="32"/>
                  </a:cubicBezTo>
                  <a:cubicBezTo>
                    <a:pt x="49" y="40"/>
                    <a:pt x="55" y="45"/>
                    <a:pt x="62" y="45"/>
                  </a:cubicBezTo>
                  <a:cubicBezTo>
                    <a:pt x="78" y="45"/>
                    <a:pt x="78" y="45"/>
                    <a:pt x="78" y="45"/>
                  </a:cubicBezTo>
                  <a:cubicBezTo>
                    <a:pt x="85" y="45"/>
                    <a:pt x="91" y="40"/>
                    <a:pt x="91" y="32"/>
                  </a:cubicBezTo>
                  <a:cubicBezTo>
                    <a:pt x="91" y="29"/>
                    <a:pt x="91" y="29"/>
                    <a:pt x="91" y="29"/>
                  </a:cubicBezTo>
                  <a:cubicBezTo>
                    <a:pt x="93" y="30"/>
                    <a:pt x="96" y="31"/>
                    <a:pt x="98" y="32"/>
                  </a:cubicBezTo>
                  <a:cubicBezTo>
                    <a:pt x="94" y="49"/>
                    <a:pt x="94" y="49"/>
                    <a:pt x="94" y="49"/>
                  </a:cubicBezTo>
                  <a:cubicBezTo>
                    <a:pt x="93" y="56"/>
                    <a:pt x="97" y="63"/>
                    <a:pt x="104" y="65"/>
                  </a:cubicBezTo>
                  <a:cubicBezTo>
                    <a:pt x="108" y="65"/>
                    <a:pt x="108" y="65"/>
                    <a:pt x="108" y="65"/>
                  </a:cubicBezTo>
                  <a:cubicBezTo>
                    <a:pt x="101" y="74"/>
                    <a:pt x="87" y="80"/>
                    <a:pt x="70" y="80"/>
                  </a:cubicBezTo>
                  <a:close/>
                  <a:moveTo>
                    <a:pt x="70" y="80"/>
                  </a:moveTo>
                  <a:cubicBezTo>
                    <a:pt x="70" y="80"/>
                    <a:pt x="70" y="80"/>
                    <a:pt x="70" y="80"/>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Freeform 40"/>
            <p:cNvSpPr>
              <a:spLocks noEditPoints="1"/>
            </p:cNvSpPr>
            <p:nvPr/>
          </p:nvSpPr>
          <p:spPr bwMode="auto">
            <a:xfrm>
              <a:off x="5694363" y="4313237"/>
              <a:ext cx="128588" cy="127000"/>
            </a:xfrm>
            <a:custGeom>
              <a:avLst/>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7"/>
                    <a:pt x="26" y="34"/>
                    <a:pt x="17" y="34"/>
                  </a:cubicBezTo>
                  <a:cubicBezTo>
                    <a:pt x="7" y="34"/>
                    <a:pt x="0" y="27"/>
                    <a:pt x="0" y="17"/>
                  </a:cubicBezTo>
                  <a:cubicBezTo>
                    <a:pt x="0" y="8"/>
                    <a:pt x="7" y="0"/>
                    <a:pt x="17" y="0"/>
                  </a:cubicBezTo>
                  <a:cubicBezTo>
                    <a:pt x="26" y="0"/>
                    <a:pt x="34" y="8"/>
                    <a:pt x="34" y="17"/>
                  </a:cubicBezTo>
                  <a:close/>
                  <a:moveTo>
                    <a:pt x="34" y="17"/>
                  </a:moveTo>
                  <a:cubicBezTo>
                    <a:pt x="34" y="17"/>
                    <a:pt x="34" y="17"/>
                    <a:pt x="34" y="17"/>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41"/>
            <p:cNvSpPr>
              <a:spLocks noEditPoints="1"/>
            </p:cNvSpPr>
            <p:nvPr/>
          </p:nvSpPr>
          <p:spPr bwMode="auto">
            <a:xfrm>
              <a:off x="5270500" y="4308475"/>
              <a:ext cx="139700" cy="139700"/>
            </a:xfrm>
            <a:custGeom>
              <a:avLst/>
              <a:gdLst>
                <a:gd name="T0" fmla="*/ 22 w 37"/>
                <a:gd name="T1" fmla="*/ 35 h 37"/>
                <a:gd name="T2" fmla="*/ 35 w 37"/>
                <a:gd name="T3" fmla="*/ 15 h 37"/>
                <a:gd name="T4" fmla="*/ 15 w 37"/>
                <a:gd name="T5" fmla="*/ 2 h 37"/>
                <a:gd name="T6" fmla="*/ 2 w 37"/>
                <a:gd name="T7" fmla="*/ 22 h 37"/>
                <a:gd name="T8" fmla="*/ 22 w 37"/>
                <a:gd name="T9" fmla="*/ 35 h 37"/>
                <a:gd name="T10" fmla="*/ 22 w 37"/>
                <a:gd name="T11" fmla="*/ 35 h 37"/>
                <a:gd name="T12" fmla="*/ 22 w 37"/>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22" y="35"/>
                  </a:moveTo>
                  <a:cubicBezTo>
                    <a:pt x="31" y="33"/>
                    <a:pt x="37" y="24"/>
                    <a:pt x="35" y="15"/>
                  </a:cubicBezTo>
                  <a:cubicBezTo>
                    <a:pt x="33" y="6"/>
                    <a:pt x="24" y="0"/>
                    <a:pt x="15" y="2"/>
                  </a:cubicBezTo>
                  <a:cubicBezTo>
                    <a:pt x="6" y="4"/>
                    <a:pt x="0" y="13"/>
                    <a:pt x="2" y="22"/>
                  </a:cubicBezTo>
                  <a:cubicBezTo>
                    <a:pt x="4" y="31"/>
                    <a:pt x="13" y="37"/>
                    <a:pt x="22" y="35"/>
                  </a:cubicBezTo>
                  <a:close/>
                  <a:moveTo>
                    <a:pt x="22" y="35"/>
                  </a:moveTo>
                  <a:cubicBezTo>
                    <a:pt x="22" y="35"/>
                    <a:pt x="22" y="35"/>
                    <a:pt x="22" y="3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5" name="Freeform 42"/>
          <p:cNvSpPr>
            <a:spLocks noEditPoints="1"/>
          </p:cNvSpPr>
          <p:nvPr/>
        </p:nvSpPr>
        <p:spPr bwMode="auto">
          <a:xfrm>
            <a:off x="8667750" y="4222750"/>
            <a:ext cx="371475" cy="503238"/>
          </a:xfrm>
          <a:custGeom>
            <a:avLst/>
            <a:gdLst>
              <a:gd name="T0" fmla="*/ 99 w 99"/>
              <a:gd name="T1" fmla="*/ 46 h 134"/>
              <a:gd name="T2" fmla="*/ 49 w 99"/>
              <a:gd name="T3" fmla="*/ 3 h 134"/>
              <a:gd name="T4" fmla="*/ 10 w 99"/>
              <a:gd name="T5" fmla="*/ 34 h 134"/>
              <a:gd name="T6" fmla="*/ 8 w 99"/>
              <a:gd name="T7" fmla="*/ 58 h 134"/>
              <a:gd name="T8" fmla="*/ 12 w 99"/>
              <a:gd name="T9" fmla="*/ 64 h 134"/>
              <a:gd name="T10" fmla="*/ 1 w 99"/>
              <a:gd name="T11" fmla="*/ 86 h 134"/>
              <a:gd name="T12" fmla="*/ 12 w 99"/>
              <a:gd name="T13" fmla="*/ 90 h 134"/>
              <a:gd name="T14" fmla="*/ 12 w 99"/>
              <a:gd name="T15" fmla="*/ 104 h 134"/>
              <a:gd name="T16" fmla="*/ 29 w 99"/>
              <a:gd name="T17" fmla="*/ 117 h 134"/>
              <a:gd name="T18" fmla="*/ 38 w 99"/>
              <a:gd name="T19" fmla="*/ 116 h 134"/>
              <a:gd name="T20" fmla="*/ 40 w 99"/>
              <a:gd name="T21" fmla="*/ 134 h 134"/>
              <a:gd name="T22" fmla="*/ 92 w 99"/>
              <a:gd name="T23" fmla="*/ 134 h 134"/>
              <a:gd name="T24" fmla="*/ 84 w 99"/>
              <a:gd name="T25" fmla="*/ 95 h 134"/>
              <a:gd name="T26" fmla="*/ 99 w 99"/>
              <a:gd name="T27" fmla="*/ 46 h 134"/>
              <a:gd name="T28" fmla="*/ 42 w 99"/>
              <a:gd name="T29" fmla="*/ 62 h 134"/>
              <a:gd name="T30" fmla="*/ 60 w 99"/>
              <a:gd name="T31" fmla="*/ 41 h 134"/>
              <a:gd name="T32" fmla="*/ 23 w 99"/>
              <a:gd name="T33" fmla="*/ 41 h 134"/>
              <a:gd name="T34" fmla="*/ 65 w 99"/>
              <a:gd name="T35" fmla="*/ 14 h 134"/>
              <a:gd name="T36" fmla="*/ 48 w 99"/>
              <a:gd name="T37" fmla="*/ 33 h 134"/>
              <a:gd name="T38" fmla="*/ 84 w 99"/>
              <a:gd name="T39" fmla="*/ 33 h 134"/>
              <a:gd name="T40" fmla="*/ 42 w 99"/>
              <a:gd name="T41" fmla="*/ 62 h 134"/>
              <a:gd name="T42" fmla="*/ 42 w 99"/>
              <a:gd name="T43" fmla="*/ 62 h 134"/>
              <a:gd name="T44" fmla="*/ 42 w 99"/>
              <a:gd name="T45"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34">
                <a:moveTo>
                  <a:pt x="99" y="46"/>
                </a:moveTo>
                <a:cubicBezTo>
                  <a:pt x="99" y="9"/>
                  <a:pt x="70" y="0"/>
                  <a:pt x="49" y="3"/>
                </a:cubicBezTo>
                <a:cubicBezTo>
                  <a:pt x="28" y="5"/>
                  <a:pt x="10" y="15"/>
                  <a:pt x="10" y="34"/>
                </a:cubicBezTo>
                <a:cubicBezTo>
                  <a:pt x="10" y="52"/>
                  <a:pt x="8" y="58"/>
                  <a:pt x="8" y="58"/>
                </a:cubicBezTo>
                <a:cubicBezTo>
                  <a:pt x="12" y="64"/>
                  <a:pt x="12" y="64"/>
                  <a:pt x="12" y="64"/>
                </a:cubicBezTo>
                <a:cubicBezTo>
                  <a:pt x="12" y="64"/>
                  <a:pt x="0" y="83"/>
                  <a:pt x="1" y="86"/>
                </a:cubicBezTo>
                <a:cubicBezTo>
                  <a:pt x="2" y="88"/>
                  <a:pt x="12" y="90"/>
                  <a:pt x="12" y="90"/>
                </a:cubicBezTo>
                <a:cubicBezTo>
                  <a:pt x="12" y="90"/>
                  <a:pt x="13" y="91"/>
                  <a:pt x="12" y="104"/>
                </a:cubicBezTo>
                <a:cubicBezTo>
                  <a:pt x="11" y="118"/>
                  <a:pt x="22" y="119"/>
                  <a:pt x="29" y="117"/>
                </a:cubicBezTo>
                <a:cubicBezTo>
                  <a:pt x="33" y="117"/>
                  <a:pt x="35" y="116"/>
                  <a:pt x="38" y="116"/>
                </a:cubicBezTo>
                <a:cubicBezTo>
                  <a:pt x="40" y="134"/>
                  <a:pt x="40" y="134"/>
                  <a:pt x="40" y="134"/>
                </a:cubicBezTo>
                <a:cubicBezTo>
                  <a:pt x="92" y="134"/>
                  <a:pt x="92" y="134"/>
                  <a:pt x="92" y="134"/>
                </a:cubicBezTo>
                <a:cubicBezTo>
                  <a:pt x="84" y="95"/>
                  <a:pt x="84" y="95"/>
                  <a:pt x="84" y="95"/>
                </a:cubicBezTo>
                <a:cubicBezTo>
                  <a:pt x="87" y="82"/>
                  <a:pt x="99" y="75"/>
                  <a:pt x="99" y="46"/>
                </a:cubicBezTo>
                <a:close/>
                <a:moveTo>
                  <a:pt x="42" y="62"/>
                </a:moveTo>
                <a:cubicBezTo>
                  <a:pt x="60" y="41"/>
                  <a:pt x="60" y="41"/>
                  <a:pt x="60" y="41"/>
                </a:cubicBezTo>
                <a:cubicBezTo>
                  <a:pt x="23" y="41"/>
                  <a:pt x="23" y="41"/>
                  <a:pt x="23" y="41"/>
                </a:cubicBezTo>
                <a:cubicBezTo>
                  <a:pt x="65" y="14"/>
                  <a:pt x="65" y="14"/>
                  <a:pt x="65" y="14"/>
                </a:cubicBezTo>
                <a:cubicBezTo>
                  <a:pt x="48" y="33"/>
                  <a:pt x="48" y="33"/>
                  <a:pt x="48" y="33"/>
                </a:cubicBezTo>
                <a:cubicBezTo>
                  <a:pt x="84" y="33"/>
                  <a:pt x="84" y="33"/>
                  <a:pt x="84" y="33"/>
                </a:cubicBezTo>
                <a:lnTo>
                  <a:pt x="42" y="62"/>
                </a:lnTo>
                <a:close/>
                <a:moveTo>
                  <a:pt x="42" y="62"/>
                </a:moveTo>
                <a:cubicBezTo>
                  <a:pt x="42" y="62"/>
                  <a:pt x="42" y="62"/>
                  <a:pt x="42" y="62"/>
                </a:cubicBezTo>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46" name="Group 3"/>
          <p:cNvGrpSpPr/>
          <p:nvPr/>
        </p:nvGrpSpPr>
        <p:grpSpPr>
          <a:xfrm>
            <a:off x="3686175" y="2995612"/>
            <a:ext cx="428626" cy="438151"/>
            <a:chOff x="3686175" y="2995612"/>
            <a:chExt cx="428626" cy="438151"/>
          </a:xfrm>
          <a:solidFill>
            <a:schemeClr val="accent2"/>
          </a:solidFill>
        </p:grpSpPr>
        <p:sp>
          <p:nvSpPr>
            <p:cNvPr id="47" name="Freeform 43"/>
            <p:cNvSpPr>
              <a:spLocks noEditPoints="1"/>
            </p:cNvSpPr>
            <p:nvPr/>
          </p:nvSpPr>
          <p:spPr bwMode="auto">
            <a:xfrm>
              <a:off x="3979863" y="2995612"/>
              <a:ext cx="134938" cy="123825"/>
            </a:xfrm>
            <a:custGeom>
              <a:avLst/>
              <a:gdLst>
                <a:gd name="T0" fmla="*/ 26 w 36"/>
                <a:gd name="T1" fmla="*/ 6 h 33"/>
                <a:gd name="T2" fmla="*/ 0 w 36"/>
                <a:gd name="T3" fmla="*/ 10 h 33"/>
                <a:gd name="T4" fmla="*/ 30 w 36"/>
                <a:gd name="T5" fmla="*/ 33 h 33"/>
                <a:gd name="T6" fmla="*/ 26 w 36"/>
                <a:gd name="T7" fmla="*/ 6 h 33"/>
                <a:gd name="T8" fmla="*/ 26 w 36"/>
                <a:gd name="T9" fmla="*/ 6 h 33"/>
                <a:gd name="T10" fmla="*/ 26 w 36"/>
                <a:gd name="T11" fmla="*/ 6 h 33"/>
              </a:gdLst>
              <a:ahLst/>
              <a:cxnLst>
                <a:cxn ang="0">
                  <a:pos x="T0" y="T1"/>
                </a:cxn>
                <a:cxn ang="0">
                  <a:pos x="T2" y="T3"/>
                </a:cxn>
                <a:cxn ang="0">
                  <a:pos x="T4" y="T5"/>
                </a:cxn>
                <a:cxn ang="0">
                  <a:pos x="T6" y="T7"/>
                </a:cxn>
                <a:cxn ang="0">
                  <a:pos x="T8" y="T9"/>
                </a:cxn>
                <a:cxn ang="0">
                  <a:pos x="T10" y="T11"/>
                </a:cxn>
              </a:cxnLst>
              <a:rect l="0" t="0" r="r" b="b"/>
              <a:pathLst>
                <a:path w="36" h="33">
                  <a:moveTo>
                    <a:pt x="26" y="6"/>
                  </a:moveTo>
                  <a:cubicBezTo>
                    <a:pt x="18" y="0"/>
                    <a:pt x="6" y="2"/>
                    <a:pt x="0" y="10"/>
                  </a:cubicBezTo>
                  <a:cubicBezTo>
                    <a:pt x="30" y="33"/>
                    <a:pt x="30" y="33"/>
                    <a:pt x="30" y="33"/>
                  </a:cubicBezTo>
                  <a:cubicBezTo>
                    <a:pt x="36" y="24"/>
                    <a:pt x="34" y="13"/>
                    <a:pt x="26" y="6"/>
                  </a:cubicBezTo>
                  <a:close/>
                  <a:moveTo>
                    <a:pt x="26" y="6"/>
                  </a:moveTo>
                  <a:cubicBezTo>
                    <a:pt x="26" y="6"/>
                    <a:pt x="26" y="6"/>
                    <a:pt x="26" y="6"/>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44"/>
            <p:cNvSpPr>
              <a:spLocks noEditPoints="1"/>
            </p:cNvSpPr>
            <p:nvPr/>
          </p:nvSpPr>
          <p:spPr bwMode="auto">
            <a:xfrm>
              <a:off x="3686175" y="2995612"/>
              <a:ext cx="134938" cy="123825"/>
            </a:xfrm>
            <a:custGeom>
              <a:avLst/>
              <a:gdLst>
                <a:gd name="T0" fmla="*/ 10 w 36"/>
                <a:gd name="T1" fmla="*/ 6 h 33"/>
                <a:gd name="T2" fmla="*/ 7 w 36"/>
                <a:gd name="T3" fmla="*/ 33 h 33"/>
                <a:gd name="T4" fmla="*/ 36 w 36"/>
                <a:gd name="T5" fmla="*/ 10 h 33"/>
                <a:gd name="T6" fmla="*/ 10 w 36"/>
                <a:gd name="T7" fmla="*/ 6 h 33"/>
                <a:gd name="T8" fmla="*/ 10 w 36"/>
                <a:gd name="T9" fmla="*/ 6 h 33"/>
                <a:gd name="T10" fmla="*/ 10 w 36"/>
                <a:gd name="T11" fmla="*/ 6 h 33"/>
              </a:gdLst>
              <a:ahLst/>
              <a:cxnLst>
                <a:cxn ang="0">
                  <a:pos x="T0" y="T1"/>
                </a:cxn>
                <a:cxn ang="0">
                  <a:pos x="T2" y="T3"/>
                </a:cxn>
                <a:cxn ang="0">
                  <a:pos x="T4" y="T5"/>
                </a:cxn>
                <a:cxn ang="0">
                  <a:pos x="T6" y="T7"/>
                </a:cxn>
                <a:cxn ang="0">
                  <a:pos x="T8" y="T9"/>
                </a:cxn>
                <a:cxn ang="0">
                  <a:pos x="T10" y="T11"/>
                </a:cxn>
              </a:cxnLst>
              <a:rect l="0" t="0" r="r" b="b"/>
              <a:pathLst>
                <a:path w="36" h="33">
                  <a:moveTo>
                    <a:pt x="10" y="6"/>
                  </a:moveTo>
                  <a:cubicBezTo>
                    <a:pt x="2" y="13"/>
                    <a:pt x="0" y="24"/>
                    <a:pt x="7" y="33"/>
                  </a:cubicBezTo>
                  <a:cubicBezTo>
                    <a:pt x="36" y="10"/>
                    <a:pt x="36" y="10"/>
                    <a:pt x="36" y="10"/>
                  </a:cubicBezTo>
                  <a:cubicBezTo>
                    <a:pt x="30" y="2"/>
                    <a:pt x="18" y="0"/>
                    <a:pt x="10" y="6"/>
                  </a:cubicBezTo>
                  <a:close/>
                  <a:moveTo>
                    <a:pt x="10" y="6"/>
                  </a:moveTo>
                  <a:cubicBezTo>
                    <a:pt x="10" y="6"/>
                    <a:pt x="10" y="6"/>
                    <a:pt x="10" y="6"/>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 name="Freeform 45"/>
            <p:cNvSpPr>
              <a:spLocks noEditPoints="1"/>
            </p:cNvSpPr>
            <p:nvPr/>
          </p:nvSpPr>
          <p:spPr bwMode="auto">
            <a:xfrm>
              <a:off x="3713163" y="3044825"/>
              <a:ext cx="379413" cy="377825"/>
            </a:xfrm>
            <a:custGeom>
              <a:avLst/>
              <a:gdLst>
                <a:gd name="T0" fmla="*/ 51 w 101"/>
                <a:gd name="T1" fmla="*/ 0 h 101"/>
                <a:gd name="T2" fmla="*/ 0 w 101"/>
                <a:gd name="T3" fmla="*/ 50 h 101"/>
                <a:gd name="T4" fmla="*/ 51 w 101"/>
                <a:gd name="T5" fmla="*/ 101 h 101"/>
                <a:gd name="T6" fmla="*/ 101 w 101"/>
                <a:gd name="T7" fmla="*/ 50 h 101"/>
                <a:gd name="T8" fmla="*/ 51 w 101"/>
                <a:gd name="T9" fmla="*/ 0 h 101"/>
                <a:gd name="T10" fmla="*/ 51 w 101"/>
                <a:gd name="T11" fmla="*/ 57 h 101"/>
                <a:gd name="T12" fmla="*/ 49 w 101"/>
                <a:gd name="T13" fmla="*/ 56 h 101"/>
                <a:gd name="T14" fmla="*/ 23 w 101"/>
                <a:gd name="T15" fmla="*/ 71 h 101"/>
                <a:gd name="T16" fmla="*/ 45 w 101"/>
                <a:gd name="T17" fmla="*/ 53 h 101"/>
                <a:gd name="T18" fmla="*/ 44 w 101"/>
                <a:gd name="T19" fmla="*/ 50 h 101"/>
                <a:gd name="T20" fmla="*/ 49 w 101"/>
                <a:gd name="T21" fmla="*/ 44 h 101"/>
                <a:gd name="T22" fmla="*/ 53 w 101"/>
                <a:gd name="T23" fmla="*/ 10 h 101"/>
                <a:gd name="T24" fmla="*/ 55 w 101"/>
                <a:gd name="T25" fmla="*/ 45 h 101"/>
                <a:gd name="T26" fmla="*/ 57 w 101"/>
                <a:gd name="T27" fmla="*/ 50 h 101"/>
                <a:gd name="T28" fmla="*/ 51 w 101"/>
                <a:gd name="T29" fmla="*/ 57 h 101"/>
                <a:gd name="T30" fmla="*/ 51 w 101"/>
                <a:gd name="T31" fmla="*/ 57 h 101"/>
                <a:gd name="T32" fmla="*/ 51 w 101"/>
                <a:gd name="T33"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1">
                  <a:moveTo>
                    <a:pt x="51" y="0"/>
                  </a:moveTo>
                  <a:cubicBezTo>
                    <a:pt x="23" y="0"/>
                    <a:pt x="0" y="22"/>
                    <a:pt x="0" y="50"/>
                  </a:cubicBezTo>
                  <a:cubicBezTo>
                    <a:pt x="0" y="78"/>
                    <a:pt x="23" y="101"/>
                    <a:pt x="51" y="101"/>
                  </a:cubicBezTo>
                  <a:cubicBezTo>
                    <a:pt x="79" y="101"/>
                    <a:pt x="101" y="78"/>
                    <a:pt x="101" y="50"/>
                  </a:cubicBezTo>
                  <a:cubicBezTo>
                    <a:pt x="101" y="22"/>
                    <a:pt x="79" y="0"/>
                    <a:pt x="51" y="0"/>
                  </a:cubicBezTo>
                  <a:close/>
                  <a:moveTo>
                    <a:pt x="51" y="57"/>
                  </a:moveTo>
                  <a:cubicBezTo>
                    <a:pt x="50" y="57"/>
                    <a:pt x="49" y="57"/>
                    <a:pt x="49" y="56"/>
                  </a:cubicBezTo>
                  <a:cubicBezTo>
                    <a:pt x="23" y="71"/>
                    <a:pt x="23" y="71"/>
                    <a:pt x="23" y="71"/>
                  </a:cubicBezTo>
                  <a:cubicBezTo>
                    <a:pt x="45" y="53"/>
                    <a:pt x="45" y="53"/>
                    <a:pt x="45" y="53"/>
                  </a:cubicBezTo>
                  <a:cubicBezTo>
                    <a:pt x="44" y="52"/>
                    <a:pt x="44" y="51"/>
                    <a:pt x="44" y="50"/>
                  </a:cubicBezTo>
                  <a:cubicBezTo>
                    <a:pt x="44" y="47"/>
                    <a:pt x="46" y="45"/>
                    <a:pt x="49" y="44"/>
                  </a:cubicBezTo>
                  <a:cubicBezTo>
                    <a:pt x="53" y="10"/>
                    <a:pt x="53" y="10"/>
                    <a:pt x="53" y="10"/>
                  </a:cubicBezTo>
                  <a:cubicBezTo>
                    <a:pt x="55" y="45"/>
                    <a:pt x="55" y="45"/>
                    <a:pt x="55" y="45"/>
                  </a:cubicBezTo>
                  <a:cubicBezTo>
                    <a:pt x="56" y="47"/>
                    <a:pt x="57" y="48"/>
                    <a:pt x="57" y="50"/>
                  </a:cubicBezTo>
                  <a:cubicBezTo>
                    <a:pt x="57" y="54"/>
                    <a:pt x="54" y="57"/>
                    <a:pt x="51" y="57"/>
                  </a:cubicBezTo>
                  <a:close/>
                  <a:moveTo>
                    <a:pt x="51" y="57"/>
                  </a:moveTo>
                  <a:cubicBezTo>
                    <a:pt x="51" y="57"/>
                    <a:pt x="51" y="57"/>
                    <a:pt x="51" y="57"/>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Freeform 46"/>
            <p:cNvSpPr>
              <a:spLocks noEditPoints="1"/>
            </p:cNvSpPr>
            <p:nvPr/>
          </p:nvSpPr>
          <p:spPr bwMode="auto">
            <a:xfrm>
              <a:off x="4013200" y="3378200"/>
              <a:ext cx="63500" cy="55563"/>
            </a:xfrm>
            <a:custGeom>
              <a:avLst/>
              <a:gdLst>
                <a:gd name="T0" fmla="*/ 0 w 17"/>
                <a:gd name="T1" fmla="*/ 7 h 15"/>
                <a:gd name="T2" fmla="*/ 5 w 17"/>
                <a:gd name="T3" fmla="*/ 15 h 15"/>
                <a:gd name="T4" fmla="*/ 17 w 17"/>
                <a:gd name="T5" fmla="*/ 15 h 15"/>
                <a:gd name="T6" fmla="*/ 8 w 17"/>
                <a:gd name="T7" fmla="*/ 0 h 15"/>
                <a:gd name="T8" fmla="*/ 0 w 17"/>
                <a:gd name="T9" fmla="*/ 7 h 15"/>
                <a:gd name="T10" fmla="*/ 0 w 17"/>
                <a:gd name="T11" fmla="*/ 7 h 15"/>
                <a:gd name="T12" fmla="*/ 0 w 1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cubicBezTo>
                    <a:pt x="5" y="15"/>
                    <a:pt x="5" y="15"/>
                    <a:pt x="5" y="15"/>
                  </a:cubicBezTo>
                  <a:cubicBezTo>
                    <a:pt x="17" y="15"/>
                    <a:pt x="17" y="15"/>
                    <a:pt x="17" y="15"/>
                  </a:cubicBezTo>
                  <a:cubicBezTo>
                    <a:pt x="8" y="0"/>
                    <a:pt x="8" y="0"/>
                    <a:pt x="8" y="0"/>
                  </a:cubicBezTo>
                  <a:cubicBezTo>
                    <a:pt x="6" y="3"/>
                    <a:pt x="3" y="5"/>
                    <a:pt x="0" y="7"/>
                  </a:cubicBezTo>
                  <a:close/>
                  <a:moveTo>
                    <a:pt x="0" y="7"/>
                  </a:moveTo>
                  <a:cubicBezTo>
                    <a:pt x="0" y="7"/>
                    <a:pt x="0" y="7"/>
                    <a:pt x="0" y="7"/>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Freeform 47"/>
            <p:cNvSpPr>
              <a:spLocks noEditPoints="1"/>
            </p:cNvSpPr>
            <p:nvPr/>
          </p:nvSpPr>
          <p:spPr bwMode="auto">
            <a:xfrm>
              <a:off x="3727450" y="3378200"/>
              <a:ext cx="60325" cy="55563"/>
            </a:xfrm>
            <a:custGeom>
              <a:avLst/>
              <a:gdLst>
                <a:gd name="T0" fmla="*/ 0 w 16"/>
                <a:gd name="T1" fmla="*/ 15 h 15"/>
                <a:gd name="T2" fmla="*/ 12 w 16"/>
                <a:gd name="T3" fmla="*/ 15 h 15"/>
                <a:gd name="T4" fmla="*/ 16 w 16"/>
                <a:gd name="T5" fmla="*/ 6 h 15"/>
                <a:gd name="T6" fmla="*/ 8 w 16"/>
                <a:gd name="T7" fmla="*/ 0 h 15"/>
                <a:gd name="T8" fmla="*/ 0 w 16"/>
                <a:gd name="T9" fmla="*/ 15 h 15"/>
                <a:gd name="T10" fmla="*/ 0 w 16"/>
                <a:gd name="T11" fmla="*/ 15 h 15"/>
                <a:gd name="T12" fmla="*/ 0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15"/>
                  </a:moveTo>
                  <a:cubicBezTo>
                    <a:pt x="12" y="15"/>
                    <a:pt x="12" y="15"/>
                    <a:pt x="12" y="15"/>
                  </a:cubicBezTo>
                  <a:cubicBezTo>
                    <a:pt x="16" y="6"/>
                    <a:pt x="16" y="6"/>
                    <a:pt x="16" y="6"/>
                  </a:cubicBezTo>
                  <a:cubicBezTo>
                    <a:pt x="14" y="4"/>
                    <a:pt x="11" y="2"/>
                    <a:pt x="8" y="0"/>
                  </a:cubicBezTo>
                  <a:lnTo>
                    <a:pt x="0" y="15"/>
                  </a:lnTo>
                  <a:close/>
                  <a:moveTo>
                    <a:pt x="0" y="15"/>
                  </a:moveTo>
                  <a:cubicBezTo>
                    <a:pt x="0" y="15"/>
                    <a:pt x="0" y="15"/>
                    <a:pt x="0" y="1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Group 1"/>
          <p:cNvGrpSpPr/>
          <p:nvPr/>
        </p:nvGrpSpPr>
        <p:grpSpPr>
          <a:xfrm>
            <a:off x="6975475" y="2965450"/>
            <a:ext cx="460376" cy="476250"/>
            <a:chOff x="6975475" y="2965450"/>
            <a:chExt cx="460376" cy="476250"/>
          </a:xfrm>
          <a:solidFill>
            <a:schemeClr val="accent4"/>
          </a:solidFill>
        </p:grpSpPr>
        <p:sp>
          <p:nvSpPr>
            <p:cNvPr id="53" name="Freeform 48"/>
            <p:cNvSpPr>
              <a:spLocks noEditPoints="1"/>
            </p:cNvSpPr>
            <p:nvPr/>
          </p:nvSpPr>
          <p:spPr bwMode="auto">
            <a:xfrm>
              <a:off x="7294563" y="3086100"/>
              <a:ext cx="141288" cy="138113"/>
            </a:xfrm>
            <a:custGeom>
              <a:avLst/>
              <a:gdLst>
                <a:gd name="T0" fmla="*/ 33 w 38"/>
                <a:gd name="T1" fmla="*/ 8 h 37"/>
                <a:gd name="T2" fmla="*/ 31 w 38"/>
                <a:gd name="T3" fmla="*/ 9 h 37"/>
                <a:gd name="T4" fmla="*/ 28 w 38"/>
                <a:gd name="T5" fmla="*/ 6 h 37"/>
                <a:gd name="T6" fmla="*/ 29 w 38"/>
                <a:gd name="T7" fmla="*/ 4 h 37"/>
                <a:gd name="T8" fmla="*/ 28 w 38"/>
                <a:gd name="T9" fmla="*/ 2 h 37"/>
                <a:gd name="T10" fmla="*/ 24 w 38"/>
                <a:gd name="T11" fmla="*/ 0 h 37"/>
                <a:gd name="T12" fmla="*/ 22 w 38"/>
                <a:gd name="T13" fmla="*/ 1 h 37"/>
                <a:gd name="T14" fmla="*/ 21 w 38"/>
                <a:gd name="T15" fmla="*/ 3 h 37"/>
                <a:gd name="T16" fmla="*/ 17 w 38"/>
                <a:gd name="T17" fmla="*/ 3 h 37"/>
                <a:gd name="T18" fmla="*/ 15 w 38"/>
                <a:gd name="T19" fmla="*/ 1 h 37"/>
                <a:gd name="T20" fmla="*/ 13 w 38"/>
                <a:gd name="T21" fmla="*/ 0 h 37"/>
                <a:gd name="T22" fmla="*/ 9 w 38"/>
                <a:gd name="T23" fmla="*/ 2 h 37"/>
                <a:gd name="T24" fmla="*/ 8 w 38"/>
                <a:gd name="T25" fmla="*/ 4 h 37"/>
                <a:gd name="T26" fmla="*/ 9 w 38"/>
                <a:gd name="T27" fmla="*/ 6 h 37"/>
                <a:gd name="T28" fmla="*/ 6 w 38"/>
                <a:gd name="T29" fmla="*/ 9 h 37"/>
                <a:gd name="T30" fmla="*/ 4 w 38"/>
                <a:gd name="T31" fmla="*/ 8 h 37"/>
                <a:gd name="T32" fmla="*/ 2 w 38"/>
                <a:gd name="T33" fmla="*/ 9 h 37"/>
                <a:gd name="T34" fmla="*/ 0 w 38"/>
                <a:gd name="T35" fmla="*/ 13 h 37"/>
                <a:gd name="T36" fmla="*/ 1 w 38"/>
                <a:gd name="T37" fmla="*/ 15 h 37"/>
                <a:gd name="T38" fmla="*/ 4 w 38"/>
                <a:gd name="T39" fmla="*/ 16 h 37"/>
                <a:gd name="T40" fmla="*/ 4 w 38"/>
                <a:gd name="T41" fmla="*/ 21 h 37"/>
                <a:gd name="T42" fmla="*/ 1 w 38"/>
                <a:gd name="T43" fmla="*/ 22 h 37"/>
                <a:gd name="T44" fmla="*/ 0 w 38"/>
                <a:gd name="T45" fmla="*/ 24 h 37"/>
                <a:gd name="T46" fmla="*/ 2 w 38"/>
                <a:gd name="T47" fmla="*/ 28 h 37"/>
                <a:gd name="T48" fmla="*/ 4 w 38"/>
                <a:gd name="T49" fmla="*/ 29 h 37"/>
                <a:gd name="T50" fmla="*/ 6 w 38"/>
                <a:gd name="T51" fmla="*/ 28 h 37"/>
                <a:gd name="T52" fmla="*/ 9 w 38"/>
                <a:gd name="T53" fmla="*/ 31 h 37"/>
                <a:gd name="T54" fmla="*/ 8 w 38"/>
                <a:gd name="T55" fmla="*/ 33 h 37"/>
                <a:gd name="T56" fmla="*/ 9 w 38"/>
                <a:gd name="T57" fmla="*/ 35 h 37"/>
                <a:gd name="T58" fmla="*/ 13 w 38"/>
                <a:gd name="T59" fmla="*/ 37 h 37"/>
                <a:gd name="T60" fmla="*/ 15 w 38"/>
                <a:gd name="T61" fmla="*/ 36 h 37"/>
                <a:gd name="T62" fmla="*/ 17 w 38"/>
                <a:gd name="T63" fmla="*/ 34 h 37"/>
                <a:gd name="T64" fmla="*/ 21 w 38"/>
                <a:gd name="T65" fmla="*/ 34 h 37"/>
                <a:gd name="T66" fmla="*/ 22 w 38"/>
                <a:gd name="T67" fmla="*/ 36 h 37"/>
                <a:gd name="T68" fmla="*/ 24 w 38"/>
                <a:gd name="T69" fmla="*/ 37 h 37"/>
                <a:gd name="T70" fmla="*/ 28 w 38"/>
                <a:gd name="T71" fmla="*/ 35 h 37"/>
                <a:gd name="T72" fmla="*/ 29 w 38"/>
                <a:gd name="T73" fmla="*/ 33 h 37"/>
                <a:gd name="T74" fmla="*/ 28 w 38"/>
                <a:gd name="T75" fmla="*/ 31 h 37"/>
                <a:gd name="T76" fmla="*/ 31 w 38"/>
                <a:gd name="T77" fmla="*/ 28 h 37"/>
                <a:gd name="T78" fmla="*/ 33 w 38"/>
                <a:gd name="T79" fmla="*/ 29 h 37"/>
                <a:gd name="T80" fmla="*/ 35 w 38"/>
                <a:gd name="T81" fmla="*/ 28 h 37"/>
                <a:gd name="T82" fmla="*/ 37 w 38"/>
                <a:gd name="T83" fmla="*/ 24 h 37"/>
                <a:gd name="T84" fmla="*/ 36 w 38"/>
                <a:gd name="T85" fmla="*/ 22 h 37"/>
                <a:gd name="T86" fmla="*/ 34 w 38"/>
                <a:gd name="T87" fmla="*/ 21 h 37"/>
                <a:gd name="T88" fmla="*/ 34 w 38"/>
                <a:gd name="T89" fmla="*/ 16 h 37"/>
                <a:gd name="T90" fmla="*/ 36 w 38"/>
                <a:gd name="T91" fmla="*/ 15 h 37"/>
                <a:gd name="T92" fmla="*/ 37 w 38"/>
                <a:gd name="T93" fmla="*/ 13 h 37"/>
                <a:gd name="T94" fmla="*/ 35 w 38"/>
                <a:gd name="T95" fmla="*/ 9 h 37"/>
                <a:gd name="T96" fmla="*/ 33 w 38"/>
                <a:gd name="T97" fmla="*/ 8 h 37"/>
                <a:gd name="T98" fmla="*/ 22 w 38"/>
                <a:gd name="T99" fmla="*/ 25 h 37"/>
                <a:gd name="T100" fmla="*/ 12 w 38"/>
                <a:gd name="T101" fmla="*/ 21 h 37"/>
                <a:gd name="T102" fmla="*/ 16 w 38"/>
                <a:gd name="T103" fmla="*/ 11 h 37"/>
                <a:gd name="T104" fmla="*/ 26 w 38"/>
                <a:gd name="T105" fmla="*/ 15 h 37"/>
                <a:gd name="T106" fmla="*/ 22 w 38"/>
                <a:gd name="T107" fmla="*/ 25 h 37"/>
                <a:gd name="T108" fmla="*/ 22 w 38"/>
                <a:gd name="T109" fmla="*/ 25 h 37"/>
                <a:gd name="T110" fmla="*/ 22 w 38"/>
                <a:gd name="T11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7">
                  <a:moveTo>
                    <a:pt x="33" y="8"/>
                  </a:moveTo>
                  <a:cubicBezTo>
                    <a:pt x="31" y="9"/>
                    <a:pt x="31" y="9"/>
                    <a:pt x="31" y="9"/>
                  </a:cubicBezTo>
                  <a:cubicBezTo>
                    <a:pt x="30" y="8"/>
                    <a:pt x="29" y="7"/>
                    <a:pt x="28" y="6"/>
                  </a:cubicBezTo>
                  <a:cubicBezTo>
                    <a:pt x="29" y="4"/>
                    <a:pt x="29" y="4"/>
                    <a:pt x="29" y="4"/>
                  </a:cubicBezTo>
                  <a:cubicBezTo>
                    <a:pt x="29" y="3"/>
                    <a:pt x="29" y="2"/>
                    <a:pt x="28" y="2"/>
                  </a:cubicBezTo>
                  <a:cubicBezTo>
                    <a:pt x="24" y="0"/>
                    <a:pt x="24" y="0"/>
                    <a:pt x="24" y="0"/>
                  </a:cubicBezTo>
                  <a:cubicBezTo>
                    <a:pt x="23" y="0"/>
                    <a:pt x="22" y="0"/>
                    <a:pt x="22" y="1"/>
                  </a:cubicBezTo>
                  <a:cubicBezTo>
                    <a:pt x="21" y="3"/>
                    <a:pt x="21" y="3"/>
                    <a:pt x="21" y="3"/>
                  </a:cubicBezTo>
                  <a:cubicBezTo>
                    <a:pt x="19" y="3"/>
                    <a:pt x="18" y="3"/>
                    <a:pt x="17" y="3"/>
                  </a:cubicBezTo>
                  <a:cubicBezTo>
                    <a:pt x="15" y="1"/>
                    <a:pt x="15" y="1"/>
                    <a:pt x="15" y="1"/>
                  </a:cubicBezTo>
                  <a:cubicBezTo>
                    <a:pt x="15" y="0"/>
                    <a:pt x="14" y="0"/>
                    <a:pt x="13" y="0"/>
                  </a:cubicBezTo>
                  <a:cubicBezTo>
                    <a:pt x="9" y="2"/>
                    <a:pt x="9" y="2"/>
                    <a:pt x="9" y="2"/>
                  </a:cubicBezTo>
                  <a:cubicBezTo>
                    <a:pt x="8" y="2"/>
                    <a:pt x="8" y="3"/>
                    <a:pt x="8" y="4"/>
                  </a:cubicBezTo>
                  <a:cubicBezTo>
                    <a:pt x="9" y="6"/>
                    <a:pt x="9" y="6"/>
                    <a:pt x="9" y="6"/>
                  </a:cubicBezTo>
                  <a:cubicBezTo>
                    <a:pt x="8" y="7"/>
                    <a:pt x="7" y="8"/>
                    <a:pt x="6" y="9"/>
                  </a:cubicBezTo>
                  <a:cubicBezTo>
                    <a:pt x="4" y="8"/>
                    <a:pt x="4" y="8"/>
                    <a:pt x="4" y="8"/>
                  </a:cubicBezTo>
                  <a:cubicBezTo>
                    <a:pt x="3" y="8"/>
                    <a:pt x="2" y="8"/>
                    <a:pt x="2" y="9"/>
                  </a:cubicBezTo>
                  <a:cubicBezTo>
                    <a:pt x="0" y="13"/>
                    <a:pt x="0" y="13"/>
                    <a:pt x="0" y="13"/>
                  </a:cubicBezTo>
                  <a:cubicBezTo>
                    <a:pt x="0" y="14"/>
                    <a:pt x="0" y="15"/>
                    <a:pt x="1" y="15"/>
                  </a:cubicBezTo>
                  <a:cubicBezTo>
                    <a:pt x="4" y="16"/>
                    <a:pt x="4" y="16"/>
                    <a:pt x="4" y="16"/>
                  </a:cubicBezTo>
                  <a:cubicBezTo>
                    <a:pt x="3" y="18"/>
                    <a:pt x="3" y="19"/>
                    <a:pt x="4" y="21"/>
                  </a:cubicBezTo>
                  <a:cubicBezTo>
                    <a:pt x="1" y="22"/>
                    <a:pt x="1" y="22"/>
                    <a:pt x="1" y="22"/>
                  </a:cubicBezTo>
                  <a:cubicBezTo>
                    <a:pt x="0" y="22"/>
                    <a:pt x="0" y="23"/>
                    <a:pt x="0" y="24"/>
                  </a:cubicBezTo>
                  <a:cubicBezTo>
                    <a:pt x="2" y="28"/>
                    <a:pt x="2" y="28"/>
                    <a:pt x="2" y="28"/>
                  </a:cubicBezTo>
                  <a:cubicBezTo>
                    <a:pt x="2" y="29"/>
                    <a:pt x="3" y="29"/>
                    <a:pt x="4" y="29"/>
                  </a:cubicBezTo>
                  <a:cubicBezTo>
                    <a:pt x="6" y="28"/>
                    <a:pt x="6" y="28"/>
                    <a:pt x="6" y="28"/>
                  </a:cubicBezTo>
                  <a:cubicBezTo>
                    <a:pt x="7" y="29"/>
                    <a:pt x="8" y="30"/>
                    <a:pt x="9" y="31"/>
                  </a:cubicBezTo>
                  <a:cubicBezTo>
                    <a:pt x="8" y="33"/>
                    <a:pt x="8" y="33"/>
                    <a:pt x="8" y="33"/>
                  </a:cubicBezTo>
                  <a:cubicBezTo>
                    <a:pt x="8" y="34"/>
                    <a:pt x="8" y="35"/>
                    <a:pt x="9" y="35"/>
                  </a:cubicBezTo>
                  <a:cubicBezTo>
                    <a:pt x="13" y="37"/>
                    <a:pt x="13" y="37"/>
                    <a:pt x="13" y="37"/>
                  </a:cubicBezTo>
                  <a:cubicBezTo>
                    <a:pt x="14" y="37"/>
                    <a:pt x="15" y="37"/>
                    <a:pt x="15" y="36"/>
                  </a:cubicBezTo>
                  <a:cubicBezTo>
                    <a:pt x="17" y="34"/>
                    <a:pt x="17" y="34"/>
                    <a:pt x="17" y="34"/>
                  </a:cubicBezTo>
                  <a:cubicBezTo>
                    <a:pt x="18" y="34"/>
                    <a:pt x="19" y="34"/>
                    <a:pt x="21" y="34"/>
                  </a:cubicBezTo>
                  <a:cubicBezTo>
                    <a:pt x="22" y="36"/>
                    <a:pt x="22" y="36"/>
                    <a:pt x="22" y="36"/>
                  </a:cubicBezTo>
                  <a:cubicBezTo>
                    <a:pt x="22" y="37"/>
                    <a:pt x="23" y="37"/>
                    <a:pt x="24" y="37"/>
                  </a:cubicBezTo>
                  <a:cubicBezTo>
                    <a:pt x="28" y="35"/>
                    <a:pt x="28" y="35"/>
                    <a:pt x="28" y="35"/>
                  </a:cubicBezTo>
                  <a:cubicBezTo>
                    <a:pt x="29" y="35"/>
                    <a:pt x="29" y="34"/>
                    <a:pt x="29" y="33"/>
                  </a:cubicBezTo>
                  <a:cubicBezTo>
                    <a:pt x="28" y="31"/>
                    <a:pt x="28" y="31"/>
                    <a:pt x="28" y="31"/>
                  </a:cubicBezTo>
                  <a:cubicBezTo>
                    <a:pt x="29" y="30"/>
                    <a:pt x="30" y="29"/>
                    <a:pt x="31" y="28"/>
                  </a:cubicBezTo>
                  <a:cubicBezTo>
                    <a:pt x="33" y="29"/>
                    <a:pt x="33" y="29"/>
                    <a:pt x="33" y="29"/>
                  </a:cubicBezTo>
                  <a:cubicBezTo>
                    <a:pt x="34" y="29"/>
                    <a:pt x="35" y="29"/>
                    <a:pt x="35" y="28"/>
                  </a:cubicBezTo>
                  <a:cubicBezTo>
                    <a:pt x="37" y="24"/>
                    <a:pt x="37" y="24"/>
                    <a:pt x="37" y="24"/>
                  </a:cubicBezTo>
                  <a:cubicBezTo>
                    <a:pt x="38" y="23"/>
                    <a:pt x="37" y="22"/>
                    <a:pt x="36" y="22"/>
                  </a:cubicBezTo>
                  <a:cubicBezTo>
                    <a:pt x="34" y="21"/>
                    <a:pt x="34" y="21"/>
                    <a:pt x="34" y="21"/>
                  </a:cubicBezTo>
                  <a:cubicBezTo>
                    <a:pt x="34" y="19"/>
                    <a:pt x="34" y="18"/>
                    <a:pt x="34" y="16"/>
                  </a:cubicBezTo>
                  <a:cubicBezTo>
                    <a:pt x="36" y="15"/>
                    <a:pt x="36" y="15"/>
                    <a:pt x="36" y="15"/>
                  </a:cubicBezTo>
                  <a:cubicBezTo>
                    <a:pt x="37" y="15"/>
                    <a:pt x="38" y="14"/>
                    <a:pt x="37" y="13"/>
                  </a:cubicBezTo>
                  <a:cubicBezTo>
                    <a:pt x="35" y="9"/>
                    <a:pt x="35" y="9"/>
                    <a:pt x="35" y="9"/>
                  </a:cubicBezTo>
                  <a:cubicBezTo>
                    <a:pt x="35" y="8"/>
                    <a:pt x="34" y="8"/>
                    <a:pt x="33" y="8"/>
                  </a:cubicBezTo>
                  <a:close/>
                  <a:moveTo>
                    <a:pt x="22" y="25"/>
                  </a:moveTo>
                  <a:cubicBezTo>
                    <a:pt x="18" y="27"/>
                    <a:pt x="13" y="25"/>
                    <a:pt x="12" y="21"/>
                  </a:cubicBezTo>
                  <a:cubicBezTo>
                    <a:pt x="10" y="17"/>
                    <a:pt x="12" y="13"/>
                    <a:pt x="16" y="11"/>
                  </a:cubicBezTo>
                  <a:cubicBezTo>
                    <a:pt x="20" y="10"/>
                    <a:pt x="24" y="12"/>
                    <a:pt x="26" y="15"/>
                  </a:cubicBezTo>
                  <a:cubicBezTo>
                    <a:pt x="27" y="19"/>
                    <a:pt x="26" y="24"/>
                    <a:pt x="22" y="25"/>
                  </a:cubicBezTo>
                  <a:close/>
                  <a:moveTo>
                    <a:pt x="22" y="25"/>
                  </a:moveTo>
                  <a:cubicBezTo>
                    <a:pt x="22" y="25"/>
                    <a:pt x="22" y="25"/>
                    <a:pt x="22" y="2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Freeform 49"/>
            <p:cNvSpPr>
              <a:spLocks noEditPoints="1"/>
            </p:cNvSpPr>
            <p:nvPr/>
          </p:nvSpPr>
          <p:spPr bwMode="auto">
            <a:xfrm>
              <a:off x="7113588" y="2965450"/>
              <a:ext cx="258763" cy="476250"/>
            </a:xfrm>
            <a:custGeom>
              <a:avLst/>
              <a:gdLst>
                <a:gd name="T0" fmla="*/ 63 w 69"/>
                <a:gd name="T1" fmla="*/ 73 h 127"/>
                <a:gd name="T2" fmla="*/ 63 w 69"/>
                <a:gd name="T3" fmla="*/ 107 h 127"/>
                <a:gd name="T4" fmla="*/ 7 w 69"/>
                <a:gd name="T5" fmla="*/ 107 h 127"/>
                <a:gd name="T6" fmla="*/ 7 w 69"/>
                <a:gd name="T7" fmla="*/ 21 h 127"/>
                <a:gd name="T8" fmla="*/ 63 w 69"/>
                <a:gd name="T9" fmla="*/ 21 h 127"/>
                <a:gd name="T10" fmla="*/ 63 w 69"/>
                <a:gd name="T11" fmla="*/ 28 h 127"/>
                <a:gd name="T12" fmla="*/ 69 w 69"/>
                <a:gd name="T13" fmla="*/ 28 h 127"/>
                <a:gd name="T14" fmla="*/ 69 w 69"/>
                <a:gd name="T15" fmla="*/ 10 h 127"/>
                <a:gd name="T16" fmla="*/ 59 w 69"/>
                <a:gd name="T17" fmla="*/ 0 h 127"/>
                <a:gd name="T18" fmla="*/ 11 w 69"/>
                <a:gd name="T19" fmla="*/ 0 h 127"/>
                <a:gd name="T20" fmla="*/ 0 w 69"/>
                <a:gd name="T21" fmla="*/ 10 h 127"/>
                <a:gd name="T22" fmla="*/ 0 w 69"/>
                <a:gd name="T23" fmla="*/ 117 h 127"/>
                <a:gd name="T24" fmla="*/ 11 w 69"/>
                <a:gd name="T25" fmla="*/ 127 h 127"/>
                <a:gd name="T26" fmla="*/ 59 w 69"/>
                <a:gd name="T27" fmla="*/ 127 h 127"/>
                <a:gd name="T28" fmla="*/ 69 w 69"/>
                <a:gd name="T29" fmla="*/ 117 h 127"/>
                <a:gd name="T30" fmla="*/ 69 w 69"/>
                <a:gd name="T31" fmla="*/ 73 h 127"/>
                <a:gd name="T32" fmla="*/ 63 w 69"/>
                <a:gd name="T33" fmla="*/ 73 h 127"/>
                <a:gd name="T34" fmla="*/ 30 w 69"/>
                <a:gd name="T35" fmla="*/ 11 h 127"/>
                <a:gd name="T36" fmla="*/ 40 w 69"/>
                <a:gd name="T37" fmla="*/ 11 h 127"/>
                <a:gd name="T38" fmla="*/ 41 w 69"/>
                <a:gd name="T39" fmla="*/ 13 h 127"/>
                <a:gd name="T40" fmla="*/ 40 w 69"/>
                <a:gd name="T41" fmla="*/ 14 h 127"/>
                <a:gd name="T42" fmla="*/ 30 w 69"/>
                <a:gd name="T43" fmla="*/ 14 h 127"/>
                <a:gd name="T44" fmla="*/ 28 w 69"/>
                <a:gd name="T45" fmla="*/ 13 h 127"/>
                <a:gd name="T46" fmla="*/ 30 w 69"/>
                <a:gd name="T47" fmla="*/ 11 h 127"/>
                <a:gd name="T48" fmla="*/ 34 w 69"/>
                <a:gd name="T49" fmla="*/ 121 h 127"/>
                <a:gd name="T50" fmla="*/ 29 w 69"/>
                <a:gd name="T51" fmla="*/ 116 h 127"/>
                <a:gd name="T52" fmla="*/ 34 w 69"/>
                <a:gd name="T53" fmla="*/ 111 h 127"/>
                <a:gd name="T54" fmla="*/ 40 w 69"/>
                <a:gd name="T55" fmla="*/ 116 h 127"/>
                <a:gd name="T56" fmla="*/ 34 w 69"/>
                <a:gd name="T57" fmla="*/ 121 h 127"/>
                <a:gd name="T58" fmla="*/ 34 w 69"/>
                <a:gd name="T59" fmla="*/ 121 h 127"/>
                <a:gd name="T60" fmla="*/ 34 w 69"/>
                <a:gd name="T61"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127">
                  <a:moveTo>
                    <a:pt x="63" y="73"/>
                  </a:moveTo>
                  <a:cubicBezTo>
                    <a:pt x="63" y="107"/>
                    <a:pt x="63" y="107"/>
                    <a:pt x="63" y="107"/>
                  </a:cubicBezTo>
                  <a:cubicBezTo>
                    <a:pt x="7" y="107"/>
                    <a:pt x="7" y="107"/>
                    <a:pt x="7" y="107"/>
                  </a:cubicBezTo>
                  <a:cubicBezTo>
                    <a:pt x="7" y="21"/>
                    <a:pt x="7" y="21"/>
                    <a:pt x="7" y="21"/>
                  </a:cubicBezTo>
                  <a:cubicBezTo>
                    <a:pt x="63" y="21"/>
                    <a:pt x="63" y="21"/>
                    <a:pt x="63" y="21"/>
                  </a:cubicBezTo>
                  <a:cubicBezTo>
                    <a:pt x="63" y="28"/>
                    <a:pt x="63" y="28"/>
                    <a:pt x="63" y="28"/>
                  </a:cubicBezTo>
                  <a:cubicBezTo>
                    <a:pt x="69" y="28"/>
                    <a:pt x="69" y="28"/>
                    <a:pt x="69" y="28"/>
                  </a:cubicBezTo>
                  <a:cubicBezTo>
                    <a:pt x="69" y="10"/>
                    <a:pt x="69" y="10"/>
                    <a:pt x="69" y="10"/>
                  </a:cubicBezTo>
                  <a:cubicBezTo>
                    <a:pt x="69" y="4"/>
                    <a:pt x="65" y="0"/>
                    <a:pt x="59" y="0"/>
                  </a:cubicBezTo>
                  <a:cubicBezTo>
                    <a:pt x="11" y="0"/>
                    <a:pt x="11" y="0"/>
                    <a:pt x="11" y="0"/>
                  </a:cubicBezTo>
                  <a:cubicBezTo>
                    <a:pt x="5" y="0"/>
                    <a:pt x="0" y="4"/>
                    <a:pt x="0" y="10"/>
                  </a:cubicBezTo>
                  <a:cubicBezTo>
                    <a:pt x="0" y="117"/>
                    <a:pt x="0" y="117"/>
                    <a:pt x="0" y="117"/>
                  </a:cubicBezTo>
                  <a:cubicBezTo>
                    <a:pt x="0" y="123"/>
                    <a:pt x="5" y="127"/>
                    <a:pt x="11" y="127"/>
                  </a:cubicBezTo>
                  <a:cubicBezTo>
                    <a:pt x="59" y="127"/>
                    <a:pt x="59" y="127"/>
                    <a:pt x="59" y="127"/>
                  </a:cubicBezTo>
                  <a:cubicBezTo>
                    <a:pt x="65" y="127"/>
                    <a:pt x="69" y="123"/>
                    <a:pt x="69" y="117"/>
                  </a:cubicBezTo>
                  <a:cubicBezTo>
                    <a:pt x="69" y="73"/>
                    <a:pt x="69" y="73"/>
                    <a:pt x="69" y="73"/>
                  </a:cubicBezTo>
                  <a:lnTo>
                    <a:pt x="63" y="73"/>
                  </a:lnTo>
                  <a:close/>
                  <a:moveTo>
                    <a:pt x="30" y="11"/>
                  </a:moveTo>
                  <a:cubicBezTo>
                    <a:pt x="40" y="11"/>
                    <a:pt x="40" y="11"/>
                    <a:pt x="40" y="11"/>
                  </a:cubicBezTo>
                  <a:cubicBezTo>
                    <a:pt x="41" y="11"/>
                    <a:pt x="41" y="12"/>
                    <a:pt x="41" y="13"/>
                  </a:cubicBezTo>
                  <a:cubicBezTo>
                    <a:pt x="41" y="13"/>
                    <a:pt x="41" y="14"/>
                    <a:pt x="40" y="14"/>
                  </a:cubicBezTo>
                  <a:cubicBezTo>
                    <a:pt x="30" y="14"/>
                    <a:pt x="30" y="14"/>
                    <a:pt x="30" y="14"/>
                  </a:cubicBezTo>
                  <a:cubicBezTo>
                    <a:pt x="29" y="14"/>
                    <a:pt x="28" y="13"/>
                    <a:pt x="28" y="13"/>
                  </a:cubicBezTo>
                  <a:cubicBezTo>
                    <a:pt x="28" y="12"/>
                    <a:pt x="29" y="11"/>
                    <a:pt x="30" y="11"/>
                  </a:cubicBezTo>
                  <a:close/>
                  <a:moveTo>
                    <a:pt x="34" y="121"/>
                  </a:moveTo>
                  <a:cubicBezTo>
                    <a:pt x="32" y="121"/>
                    <a:pt x="29" y="119"/>
                    <a:pt x="29" y="116"/>
                  </a:cubicBezTo>
                  <a:cubicBezTo>
                    <a:pt x="29" y="113"/>
                    <a:pt x="32" y="111"/>
                    <a:pt x="34" y="111"/>
                  </a:cubicBezTo>
                  <a:cubicBezTo>
                    <a:pt x="37" y="111"/>
                    <a:pt x="40" y="113"/>
                    <a:pt x="40" y="116"/>
                  </a:cubicBezTo>
                  <a:cubicBezTo>
                    <a:pt x="40" y="119"/>
                    <a:pt x="37" y="121"/>
                    <a:pt x="34" y="121"/>
                  </a:cubicBezTo>
                  <a:close/>
                  <a:moveTo>
                    <a:pt x="34" y="121"/>
                  </a:moveTo>
                  <a:cubicBezTo>
                    <a:pt x="34" y="121"/>
                    <a:pt x="34" y="121"/>
                    <a:pt x="34" y="121"/>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Rectangle 50"/>
            <p:cNvSpPr>
              <a:spLocks noChangeArrowheads="1"/>
            </p:cNvSpPr>
            <p:nvPr/>
          </p:nvSpPr>
          <p:spPr bwMode="auto">
            <a:xfrm>
              <a:off x="6975475" y="3086100"/>
              <a:ext cx="115888" cy="2540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 name="Rectangle 51"/>
            <p:cNvSpPr>
              <a:spLocks noChangeArrowheads="1"/>
            </p:cNvSpPr>
            <p:nvPr/>
          </p:nvSpPr>
          <p:spPr bwMode="auto">
            <a:xfrm>
              <a:off x="7005638" y="3133725"/>
              <a:ext cx="85725" cy="2222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 name="Rectangle 52"/>
            <p:cNvSpPr>
              <a:spLocks noChangeArrowheads="1"/>
            </p:cNvSpPr>
            <p:nvPr/>
          </p:nvSpPr>
          <p:spPr bwMode="auto">
            <a:xfrm>
              <a:off x="7061200" y="3182937"/>
              <a:ext cx="30163" cy="2222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8" name="Freeform 53"/>
          <p:cNvSpPr>
            <a:spLocks noEditPoints="1"/>
          </p:cNvSpPr>
          <p:nvPr/>
        </p:nvSpPr>
        <p:spPr bwMode="auto">
          <a:xfrm>
            <a:off x="10356850" y="2946400"/>
            <a:ext cx="304800" cy="500063"/>
          </a:xfrm>
          <a:custGeom>
            <a:avLst/>
            <a:gdLst>
              <a:gd name="T0" fmla="*/ 80 w 81"/>
              <a:gd name="T1" fmla="*/ 76 h 133"/>
              <a:gd name="T2" fmla="*/ 76 w 81"/>
              <a:gd name="T3" fmla="*/ 66 h 133"/>
              <a:gd name="T4" fmla="*/ 70 w 81"/>
              <a:gd name="T5" fmla="*/ 64 h 133"/>
              <a:gd name="T6" fmla="*/ 70 w 81"/>
              <a:gd name="T7" fmla="*/ 76 h 133"/>
              <a:gd name="T8" fmla="*/ 67 w 81"/>
              <a:gd name="T9" fmla="*/ 76 h 133"/>
              <a:gd name="T10" fmla="*/ 67 w 81"/>
              <a:gd name="T11" fmla="*/ 63 h 133"/>
              <a:gd name="T12" fmla="*/ 62 w 81"/>
              <a:gd name="T13" fmla="*/ 57 h 133"/>
              <a:gd name="T14" fmla="*/ 55 w 81"/>
              <a:gd name="T15" fmla="*/ 57 h 133"/>
              <a:gd name="T16" fmla="*/ 55 w 81"/>
              <a:gd name="T17" fmla="*/ 70 h 133"/>
              <a:gd name="T18" fmla="*/ 52 w 81"/>
              <a:gd name="T19" fmla="*/ 70 h 133"/>
              <a:gd name="T20" fmla="*/ 52 w 81"/>
              <a:gd name="T21" fmla="*/ 55 h 133"/>
              <a:gd name="T22" fmla="*/ 45 w 81"/>
              <a:gd name="T23" fmla="*/ 52 h 133"/>
              <a:gd name="T24" fmla="*/ 40 w 81"/>
              <a:gd name="T25" fmla="*/ 54 h 133"/>
              <a:gd name="T26" fmla="*/ 40 w 81"/>
              <a:gd name="T27" fmla="*/ 66 h 133"/>
              <a:gd name="T28" fmla="*/ 37 w 81"/>
              <a:gd name="T29" fmla="*/ 66 h 133"/>
              <a:gd name="T30" fmla="*/ 37 w 81"/>
              <a:gd name="T31" fmla="*/ 43 h 133"/>
              <a:gd name="T32" fmla="*/ 53 w 81"/>
              <a:gd name="T33" fmla="*/ 22 h 133"/>
              <a:gd name="T34" fmla="*/ 31 w 81"/>
              <a:gd name="T35" fmla="*/ 0 h 133"/>
              <a:gd name="T36" fmla="*/ 9 w 81"/>
              <a:gd name="T37" fmla="*/ 22 h 133"/>
              <a:gd name="T38" fmla="*/ 23 w 81"/>
              <a:gd name="T39" fmla="*/ 43 h 133"/>
              <a:gd name="T40" fmla="*/ 23 w 81"/>
              <a:gd name="T41" fmla="*/ 82 h 133"/>
              <a:gd name="T42" fmla="*/ 10 w 81"/>
              <a:gd name="T43" fmla="*/ 64 h 133"/>
              <a:gd name="T44" fmla="*/ 0 w 81"/>
              <a:gd name="T45" fmla="*/ 66 h 133"/>
              <a:gd name="T46" fmla="*/ 12 w 81"/>
              <a:gd name="T47" fmla="*/ 93 h 133"/>
              <a:gd name="T48" fmla="*/ 19 w 81"/>
              <a:gd name="T49" fmla="*/ 118 h 133"/>
              <a:gd name="T50" fmla="*/ 47 w 81"/>
              <a:gd name="T51" fmla="*/ 132 h 133"/>
              <a:gd name="T52" fmla="*/ 77 w 81"/>
              <a:gd name="T53" fmla="*/ 124 h 133"/>
              <a:gd name="T54" fmla="*/ 80 w 81"/>
              <a:gd name="T55" fmla="*/ 76 h 133"/>
              <a:gd name="T56" fmla="*/ 18 w 81"/>
              <a:gd name="T57" fmla="*/ 22 h 133"/>
              <a:gd name="T58" fmla="*/ 31 w 81"/>
              <a:gd name="T59" fmla="*/ 10 h 133"/>
              <a:gd name="T60" fmla="*/ 43 w 81"/>
              <a:gd name="T61" fmla="*/ 22 h 133"/>
              <a:gd name="T62" fmla="*/ 37 w 81"/>
              <a:gd name="T63" fmla="*/ 33 h 133"/>
              <a:gd name="T64" fmla="*/ 37 w 81"/>
              <a:gd name="T65" fmla="*/ 25 h 133"/>
              <a:gd name="T66" fmla="*/ 30 w 81"/>
              <a:gd name="T67" fmla="*/ 16 h 133"/>
              <a:gd name="T68" fmla="*/ 23 w 81"/>
              <a:gd name="T69" fmla="*/ 24 h 133"/>
              <a:gd name="T70" fmla="*/ 23 w 81"/>
              <a:gd name="T71" fmla="*/ 32 h 133"/>
              <a:gd name="T72" fmla="*/ 18 w 81"/>
              <a:gd name="T73" fmla="*/ 22 h 133"/>
              <a:gd name="T74" fmla="*/ 18 w 81"/>
              <a:gd name="T75" fmla="*/ 22 h 133"/>
              <a:gd name="T76" fmla="*/ 18 w 81"/>
              <a:gd name="T7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33">
                <a:moveTo>
                  <a:pt x="80" y="76"/>
                </a:moveTo>
                <a:cubicBezTo>
                  <a:pt x="80" y="76"/>
                  <a:pt x="80" y="70"/>
                  <a:pt x="76" y="66"/>
                </a:cubicBezTo>
                <a:cubicBezTo>
                  <a:pt x="74" y="64"/>
                  <a:pt x="72" y="64"/>
                  <a:pt x="70" y="64"/>
                </a:cubicBezTo>
                <a:cubicBezTo>
                  <a:pt x="70" y="76"/>
                  <a:pt x="70" y="76"/>
                  <a:pt x="70" y="76"/>
                </a:cubicBezTo>
                <a:cubicBezTo>
                  <a:pt x="67" y="76"/>
                  <a:pt x="67" y="76"/>
                  <a:pt x="67" y="76"/>
                </a:cubicBezTo>
                <a:cubicBezTo>
                  <a:pt x="67" y="63"/>
                  <a:pt x="67" y="63"/>
                  <a:pt x="67" y="63"/>
                </a:cubicBezTo>
                <a:cubicBezTo>
                  <a:pt x="66" y="61"/>
                  <a:pt x="65" y="58"/>
                  <a:pt x="62" y="57"/>
                </a:cubicBezTo>
                <a:cubicBezTo>
                  <a:pt x="59" y="56"/>
                  <a:pt x="57" y="57"/>
                  <a:pt x="55" y="57"/>
                </a:cubicBezTo>
                <a:cubicBezTo>
                  <a:pt x="55" y="70"/>
                  <a:pt x="55" y="70"/>
                  <a:pt x="55" y="70"/>
                </a:cubicBezTo>
                <a:cubicBezTo>
                  <a:pt x="52" y="70"/>
                  <a:pt x="52" y="70"/>
                  <a:pt x="52" y="70"/>
                </a:cubicBezTo>
                <a:cubicBezTo>
                  <a:pt x="52" y="55"/>
                  <a:pt x="52" y="55"/>
                  <a:pt x="52" y="55"/>
                </a:cubicBezTo>
                <a:cubicBezTo>
                  <a:pt x="51" y="54"/>
                  <a:pt x="49" y="52"/>
                  <a:pt x="45" y="52"/>
                </a:cubicBezTo>
                <a:cubicBezTo>
                  <a:pt x="43" y="52"/>
                  <a:pt x="42" y="53"/>
                  <a:pt x="40" y="54"/>
                </a:cubicBezTo>
                <a:cubicBezTo>
                  <a:pt x="40" y="66"/>
                  <a:pt x="40" y="66"/>
                  <a:pt x="40" y="66"/>
                </a:cubicBezTo>
                <a:cubicBezTo>
                  <a:pt x="37" y="66"/>
                  <a:pt x="37" y="66"/>
                  <a:pt x="37" y="66"/>
                </a:cubicBezTo>
                <a:cubicBezTo>
                  <a:pt x="37" y="43"/>
                  <a:pt x="37" y="43"/>
                  <a:pt x="37" y="43"/>
                </a:cubicBezTo>
                <a:cubicBezTo>
                  <a:pt x="46" y="41"/>
                  <a:pt x="53" y="32"/>
                  <a:pt x="53" y="22"/>
                </a:cubicBezTo>
                <a:cubicBezTo>
                  <a:pt x="53" y="10"/>
                  <a:pt x="43" y="0"/>
                  <a:pt x="31" y="0"/>
                </a:cubicBezTo>
                <a:cubicBezTo>
                  <a:pt x="19" y="0"/>
                  <a:pt x="9" y="10"/>
                  <a:pt x="9" y="22"/>
                </a:cubicBezTo>
                <a:cubicBezTo>
                  <a:pt x="9" y="32"/>
                  <a:pt x="15" y="40"/>
                  <a:pt x="23" y="43"/>
                </a:cubicBezTo>
                <a:cubicBezTo>
                  <a:pt x="23" y="82"/>
                  <a:pt x="23" y="82"/>
                  <a:pt x="23" y="82"/>
                </a:cubicBezTo>
                <a:cubicBezTo>
                  <a:pt x="23" y="82"/>
                  <a:pt x="16" y="66"/>
                  <a:pt x="10" y="64"/>
                </a:cubicBezTo>
                <a:cubicBezTo>
                  <a:pt x="4" y="62"/>
                  <a:pt x="0" y="66"/>
                  <a:pt x="0" y="66"/>
                </a:cubicBezTo>
                <a:cubicBezTo>
                  <a:pt x="0" y="66"/>
                  <a:pt x="7" y="79"/>
                  <a:pt x="12" y="93"/>
                </a:cubicBezTo>
                <a:cubicBezTo>
                  <a:pt x="15" y="102"/>
                  <a:pt x="16" y="112"/>
                  <a:pt x="19" y="118"/>
                </a:cubicBezTo>
                <a:cubicBezTo>
                  <a:pt x="26" y="131"/>
                  <a:pt x="36" y="132"/>
                  <a:pt x="47" y="132"/>
                </a:cubicBezTo>
                <a:cubicBezTo>
                  <a:pt x="58" y="132"/>
                  <a:pt x="73" y="133"/>
                  <a:pt x="77" y="124"/>
                </a:cubicBezTo>
                <a:cubicBezTo>
                  <a:pt x="81" y="115"/>
                  <a:pt x="80" y="76"/>
                  <a:pt x="80" y="76"/>
                </a:cubicBezTo>
                <a:close/>
                <a:moveTo>
                  <a:pt x="18" y="22"/>
                </a:moveTo>
                <a:cubicBezTo>
                  <a:pt x="18" y="15"/>
                  <a:pt x="24" y="10"/>
                  <a:pt x="31" y="10"/>
                </a:cubicBezTo>
                <a:cubicBezTo>
                  <a:pt x="38" y="10"/>
                  <a:pt x="43" y="15"/>
                  <a:pt x="43" y="22"/>
                </a:cubicBezTo>
                <a:cubicBezTo>
                  <a:pt x="43" y="27"/>
                  <a:pt x="41" y="31"/>
                  <a:pt x="37" y="33"/>
                </a:cubicBezTo>
                <a:cubicBezTo>
                  <a:pt x="37" y="25"/>
                  <a:pt x="37" y="25"/>
                  <a:pt x="37" y="25"/>
                </a:cubicBezTo>
                <a:cubicBezTo>
                  <a:pt x="37" y="25"/>
                  <a:pt x="36" y="16"/>
                  <a:pt x="30" y="16"/>
                </a:cubicBezTo>
                <a:cubicBezTo>
                  <a:pt x="25" y="16"/>
                  <a:pt x="23" y="24"/>
                  <a:pt x="23" y="24"/>
                </a:cubicBezTo>
                <a:cubicBezTo>
                  <a:pt x="23" y="32"/>
                  <a:pt x="23" y="32"/>
                  <a:pt x="23" y="32"/>
                </a:cubicBezTo>
                <a:cubicBezTo>
                  <a:pt x="20" y="30"/>
                  <a:pt x="18" y="26"/>
                  <a:pt x="18" y="22"/>
                </a:cubicBezTo>
                <a:close/>
                <a:moveTo>
                  <a:pt x="18" y="22"/>
                </a:moveTo>
                <a:cubicBezTo>
                  <a:pt x="18" y="22"/>
                  <a:pt x="18" y="22"/>
                  <a:pt x="18" y="22"/>
                </a:cubicBezTo>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59" name="Group 63"/>
          <p:cNvGrpSpPr/>
          <p:nvPr/>
        </p:nvGrpSpPr>
        <p:grpSpPr>
          <a:xfrm>
            <a:off x="2203450" y="2146300"/>
            <a:ext cx="93663" cy="1446212"/>
            <a:chOff x="2203450" y="2146300"/>
            <a:chExt cx="93663" cy="1446212"/>
          </a:xfrm>
        </p:grpSpPr>
        <p:sp>
          <p:nvSpPr>
            <p:cNvPr id="60" name="Rectangle 14"/>
            <p:cNvSpPr>
              <a:spLocks noChangeArrowheads="1"/>
            </p:cNvSpPr>
            <p:nvPr/>
          </p:nvSpPr>
          <p:spPr bwMode="auto">
            <a:xfrm>
              <a:off x="2241550"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 name="Oval 15"/>
            <p:cNvSpPr>
              <a:spLocks noChangeArrowheads="1"/>
            </p:cNvSpPr>
            <p:nvPr/>
          </p:nvSpPr>
          <p:spPr bwMode="auto">
            <a:xfrm>
              <a:off x="2203450"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62" name="Straight Connector 57"/>
            <p:cNvCxnSpPr>
              <a:stCxn id="61" idx="4"/>
            </p:cNvCxnSpPr>
            <p:nvPr/>
          </p:nvCxnSpPr>
          <p:spPr>
            <a:xfrm flipH="1">
              <a:off x="2241550" y="2236788"/>
              <a:ext cx="8732" cy="1355724"/>
            </a:xfrm>
            <a:prstGeom prst="line">
              <a:avLst/>
            </a:prstGeom>
            <a:noFill/>
            <a:ln w="6350" cap="flat" cmpd="sng" algn="ctr">
              <a:solidFill>
                <a:srgbClr val="646463"/>
              </a:solidFill>
              <a:prstDash val="lgDash"/>
              <a:miter lim="800000"/>
            </a:ln>
            <a:effectLst/>
          </p:spPr>
        </p:cxnSp>
      </p:grpSp>
      <p:grpSp>
        <p:nvGrpSpPr>
          <p:cNvPr id="63" name="Group 64"/>
          <p:cNvGrpSpPr/>
          <p:nvPr/>
        </p:nvGrpSpPr>
        <p:grpSpPr>
          <a:xfrm>
            <a:off x="5507038" y="2146300"/>
            <a:ext cx="93663" cy="1446212"/>
            <a:chOff x="5507038" y="2146300"/>
            <a:chExt cx="93663" cy="1446212"/>
          </a:xfrm>
        </p:grpSpPr>
        <p:sp>
          <p:nvSpPr>
            <p:cNvPr id="64" name="Rectangle 18"/>
            <p:cNvSpPr>
              <a:spLocks noChangeArrowheads="1"/>
            </p:cNvSpPr>
            <p:nvPr/>
          </p:nvSpPr>
          <p:spPr bwMode="auto">
            <a:xfrm>
              <a:off x="5545138"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Oval 19"/>
            <p:cNvSpPr>
              <a:spLocks noChangeArrowheads="1"/>
            </p:cNvSpPr>
            <p:nvPr/>
          </p:nvSpPr>
          <p:spPr bwMode="auto">
            <a:xfrm>
              <a:off x="5507038"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66" name="Straight Connector 58"/>
            <p:cNvCxnSpPr/>
            <p:nvPr/>
          </p:nvCxnSpPr>
          <p:spPr>
            <a:xfrm flipH="1">
              <a:off x="5543947" y="2236788"/>
              <a:ext cx="8732" cy="1355724"/>
            </a:xfrm>
            <a:prstGeom prst="line">
              <a:avLst/>
            </a:prstGeom>
            <a:noFill/>
            <a:ln w="6350" cap="flat" cmpd="sng" algn="ctr">
              <a:solidFill>
                <a:srgbClr val="646463"/>
              </a:solidFill>
              <a:prstDash val="lgDash"/>
              <a:miter lim="800000"/>
            </a:ln>
            <a:effectLst/>
          </p:spPr>
        </p:cxnSp>
      </p:grpSp>
      <p:grpSp>
        <p:nvGrpSpPr>
          <p:cNvPr id="67" name="Group 65"/>
          <p:cNvGrpSpPr/>
          <p:nvPr/>
        </p:nvGrpSpPr>
        <p:grpSpPr>
          <a:xfrm>
            <a:off x="8810625" y="2146300"/>
            <a:ext cx="93663" cy="1427161"/>
            <a:chOff x="8810625" y="2146300"/>
            <a:chExt cx="93663" cy="1427161"/>
          </a:xfrm>
        </p:grpSpPr>
        <p:sp>
          <p:nvSpPr>
            <p:cNvPr id="68" name="Rectangle 22"/>
            <p:cNvSpPr>
              <a:spLocks noChangeArrowheads="1"/>
            </p:cNvSpPr>
            <p:nvPr/>
          </p:nvSpPr>
          <p:spPr bwMode="auto">
            <a:xfrm>
              <a:off x="8848725"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Oval 23"/>
            <p:cNvSpPr>
              <a:spLocks noChangeArrowheads="1"/>
            </p:cNvSpPr>
            <p:nvPr/>
          </p:nvSpPr>
          <p:spPr bwMode="auto">
            <a:xfrm>
              <a:off x="8810625"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0" name="Straight Connector 59"/>
            <p:cNvCxnSpPr/>
            <p:nvPr/>
          </p:nvCxnSpPr>
          <p:spPr>
            <a:xfrm flipH="1">
              <a:off x="8849121" y="2217737"/>
              <a:ext cx="8732" cy="1355724"/>
            </a:xfrm>
            <a:prstGeom prst="line">
              <a:avLst/>
            </a:prstGeom>
            <a:noFill/>
            <a:ln w="6350" cap="flat" cmpd="sng" algn="ctr">
              <a:solidFill>
                <a:srgbClr val="646463"/>
              </a:solidFill>
              <a:prstDash val="lgDash"/>
              <a:miter lim="800000"/>
            </a:ln>
            <a:effectLst/>
          </p:spPr>
        </p:cxnSp>
      </p:grpSp>
      <p:grpSp>
        <p:nvGrpSpPr>
          <p:cNvPr id="71" name="Group 69"/>
          <p:cNvGrpSpPr/>
          <p:nvPr/>
        </p:nvGrpSpPr>
        <p:grpSpPr>
          <a:xfrm>
            <a:off x="3911600" y="4084637"/>
            <a:ext cx="93663" cy="1441450"/>
            <a:chOff x="3911600" y="4084637"/>
            <a:chExt cx="93663" cy="1441450"/>
          </a:xfrm>
        </p:grpSpPr>
        <p:sp>
          <p:nvSpPr>
            <p:cNvPr id="72" name="Rectangle 26"/>
            <p:cNvSpPr>
              <a:spLocks noChangeArrowheads="1"/>
            </p:cNvSpPr>
            <p:nvPr/>
          </p:nvSpPr>
          <p:spPr bwMode="auto">
            <a:xfrm>
              <a:off x="3949700"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 name="Oval 27"/>
            <p:cNvSpPr>
              <a:spLocks noChangeArrowheads="1"/>
            </p:cNvSpPr>
            <p:nvPr/>
          </p:nvSpPr>
          <p:spPr bwMode="auto">
            <a:xfrm>
              <a:off x="3911600"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4" name="Straight Connector 60"/>
            <p:cNvCxnSpPr/>
            <p:nvPr/>
          </p:nvCxnSpPr>
          <p:spPr>
            <a:xfrm flipH="1">
              <a:off x="3955257" y="4084637"/>
              <a:ext cx="8732" cy="1355724"/>
            </a:xfrm>
            <a:prstGeom prst="line">
              <a:avLst/>
            </a:prstGeom>
            <a:noFill/>
            <a:ln w="6350" cap="flat" cmpd="sng" algn="ctr">
              <a:solidFill>
                <a:srgbClr val="646463"/>
              </a:solidFill>
              <a:prstDash val="lgDash"/>
              <a:miter lim="800000"/>
            </a:ln>
            <a:effectLst/>
          </p:spPr>
        </p:cxnSp>
      </p:grpSp>
      <p:sp>
        <p:nvSpPr>
          <p:cNvPr id="75" name="Freeform 9"/>
          <p:cNvSpPr/>
          <p:nvPr/>
        </p:nvSpPr>
        <p:spPr bwMode="auto">
          <a:xfrm>
            <a:off x="6329363" y="3592512"/>
            <a:ext cx="1752600" cy="492125"/>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76" name="Group 68"/>
          <p:cNvGrpSpPr/>
          <p:nvPr/>
        </p:nvGrpSpPr>
        <p:grpSpPr>
          <a:xfrm>
            <a:off x="7215188" y="4092575"/>
            <a:ext cx="93663" cy="1433512"/>
            <a:chOff x="7215188" y="4092575"/>
            <a:chExt cx="93663" cy="1433512"/>
          </a:xfrm>
        </p:grpSpPr>
        <p:sp>
          <p:nvSpPr>
            <p:cNvPr id="77" name="Rectangle 30"/>
            <p:cNvSpPr>
              <a:spLocks noChangeArrowheads="1"/>
            </p:cNvSpPr>
            <p:nvPr/>
          </p:nvSpPr>
          <p:spPr bwMode="auto">
            <a:xfrm>
              <a:off x="7253288"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8" name="Oval 31"/>
            <p:cNvSpPr>
              <a:spLocks noChangeArrowheads="1"/>
            </p:cNvSpPr>
            <p:nvPr/>
          </p:nvSpPr>
          <p:spPr bwMode="auto">
            <a:xfrm>
              <a:off x="7215188"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9" name="Straight Connector 61"/>
            <p:cNvCxnSpPr/>
            <p:nvPr/>
          </p:nvCxnSpPr>
          <p:spPr>
            <a:xfrm flipH="1">
              <a:off x="7260432" y="4092575"/>
              <a:ext cx="8732" cy="1355724"/>
            </a:xfrm>
            <a:prstGeom prst="line">
              <a:avLst/>
            </a:prstGeom>
            <a:noFill/>
            <a:ln w="6350" cap="flat" cmpd="sng" algn="ctr">
              <a:solidFill>
                <a:srgbClr val="646463"/>
              </a:solidFill>
              <a:prstDash val="lgDash"/>
              <a:miter lim="800000"/>
            </a:ln>
            <a:effectLst/>
          </p:spPr>
        </p:cxnSp>
      </p:grpSp>
      <p:grpSp>
        <p:nvGrpSpPr>
          <p:cNvPr id="80" name="Group 67"/>
          <p:cNvGrpSpPr/>
          <p:nvPr/>
        </p:nvGrpSpPr>
        <p:grpSpPr>
          <a:xfrm>
            <a:off x="10479771" y="4071788"/>
            <a:ext cx="93663" cy="615455"/>
            <a:chOff x="10518775" y="4910632"/>
            <a:chExt cx="93663" cy="615455"/>
          </a:xfrm>
        </p:grpSpPr>
        <p:sp>
          <p:nvSpPr>
            <p:cNvPr id="81" name="Rectangle 34"/>
            <p:cNvSpPr>
              <a:spLocks noChangeArrowheads="1"/>
            </p:cNvSpPr>
            <p:nvPr/>
          </p:nvSpPr>
          <p:spPr bwMode="auto">
            <a:xfrm>
              <a:off x="10555288" y="5449887"/>
              <a:ext cx="15875"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2" name="Oval 35"/>
            <p:cNvSpPr>
              <a:spLocks noChangeArrowheads="1"/>
            </p:cNvSpPr>
            <p:nvPr/>
          </p:nvSpPr>
          <p:spPr bwMode="auto">
            <a:xfrm>
              <a:off x="10518775"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83" name="Straight Connector 62"/>
            <p:cNvCxnSpPr>
              <a:cxnSpLocks/>
            </p:cNvCxnSpPr>
            <p:nvPr/>
          </p:nvCxnSpPr>
          <p:spPr>
            <a:xfrm>
              <a:off x="10563225" y="4910632"/>
              <a:ext cx="0" cy="523379"/>
            </a:xfrm>
            <a:prstGeom prst="line">
              <a:avLst/>
            </a:prstGeom>
            <a:noFill/>
            <a:ln w="6350" cap="flat" cmpd="sng" algn="ctr">
              <a:solidFill>
                <a:srgbClr val="646463"/>
              </a:solidFill>
              <a:prstDash val="lgDash"/>
              <a:miter lim="800000"/>
            </a:ln>
            <a:effectLst/>
          </p:spPr>
        </p:cxnSp>
      </p:grpSp>
      <p:sp>
        <p:nvSpPr>
          <p:cNvPr id="84" name="TextBox 70"/>
          <p:cNvSpPr txBox="1"/>
          <p:nvPr/>
        </p:nvSpPr>
        <p:spPr>
          <a:xfrm>
            <a:off x="1622704" y="3639779"/>
            <a:ext cx="1415772" cy="400110"/>
          </a:xfrm>
          <a:prstGeom prst="rect">
            <a:avLst/>
          </a:prstGeom>
          <a:noFill/>
        </p:spPr>
        <p:txBody>
          <a:bodyPr wrap="square" rtlCol="0">
            <a:spAutoFit/>
          </a:bodyPr>
          <a:lstStyle/>
          <a:p>
            <a:pPr lvl="0"/>
            <a:r>
              <a:rPr lang="zh-TW" altLang="en-US" sz="2000" b="1" dirty="0">
                <a:solidFill>
                  <a:prstClr val="white"/>
                </a:solidFill>
                <a:latin typeface="Roboto Condensed Light" panose="02000000000000000000" pitchFamily="2" charset="0"/>
                <a:ea typeface="Roboto Condensed Light" panose="02000000000000000000" pitchFamily="2" charset="0"/>
              </a:rPr>
              <a:t>收件期間</a:t>
            </a:r>
          </a:p>
        </p:txBody>
      </p:sp>
      <p:sp>
        <p:nvSpPr>
          <p:cNvPr id="91" name="Rectangle 77"/>
          <p:cNvSpPr/>
          <p:nvPr/>
        </p:nvSpPr>
        <p:spPr>
          <a:xfrm>
            <a:off x="1124990" y="1525498"/>
            <a:ext cx="2034409" cy="523220"/>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rPr>
              <a:t>自公告日至</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日下午</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時截止</a:t>
            </a:r>
            <a:endParaRPr lang="zh-CN"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3" name="Rectangle 91"/>
          <p:cNvSpPr/>
          <p:nvPr/>
        </p:nvSpPr>
        <p:spPr>
          <a:xfrm>
            <a:off x="4392656" y="1535751"/>
            <a:ext cx="2333539" cy="523220"/>
          </a:xfrm>
          <a:prstGeom prst="rect">
            <a:avLst/>
          </a:prstGeom>
        </p:spPr>
        <p:txBody>
          <a:bodyPr wrap="square">
            <a:spAutoFit/>
          </a:bodyPr>
          <a:lstStyle/>
          <a:p>
            <a:pPr algn="ct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預計</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月底</a:t>
            </a:r>
            <a:endPar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評審結果公告</a:t>
            </a:r>
            <a:endParaRPr lang="zh-CN"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5" name="Rectangle 93"/>
          <p:cNvSpPr/>
          <p:nvPr/>
        </p:nvSpPr>
        <p:spPr>
          <a:xfrm>
            <a:off x="7821075" y="1449626"/>
            <a:ext cx="1910523" cy="37587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endPar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9" name="Rectangle 99"/>
          <p:cNvSpPr/>
          <p:nvPr/>
        </p:nvSpPr>
        <p:spPr>
          <a:xfrm>
            <a:off x="6433687" y="5562172"/>
            <a:ext cx="1648276" cy="954107"/>
          </a:xfrm>
          <a:prstGeom prst="rect">
            <a:avLst/>
          </a:prstGeom>
        </p:spPr>
        <p:txBody>
          <a:bodyPr wrap="square">
            <a:spAutoFit/>
          </a:bodyPr>
          <a:lstStyle/>
          <a:p>
            <a:pPr algn="ct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月中前完成簽約作業，</a:t>
            </a:r>
            <a:endPar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檢附請款單據，撥付第一期</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a:t>
            </a:r>
            <a:endParaRPr lang="zh-CN"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1" name="Rectangle 101"/>
          <p:cNvSpPr/>
          <p:nvPr/>
        </p:nvSpPr>
        <p:spPr>
          <a:xfrm>
            <a:off x="2229196" y="5583235"/>
            <a:ext cx="3345757" cy="37587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預計</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 </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6/19~6/21</a:t>
            </a:r>
            <a:endParaRPr lang="en-IN"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2" name="矩形 101">
            <a:extLst>
              <a:ext uri="{FF2B5EF4-FFF2-40B4-BE49-F238E27FC236}">
                <a16:creationId xmlns:a16="http://schemas.microsoft.com/office/drawing/2014/main" id="{7FFE1371-D685-44B7-BA7D-0C79BC136D2F}"/>
              </a:ext>
            </a:extLst>
          </p:cNvPr>
          <p:cNvSpPr/>
          <p:nvPr/>
        </p:nvSpPr>
        <p:spPr>
          <a:xfrm>
            <a:off x="102234" y="614514"/>
            <a:ext cx="3942716" cy="461665"/>
          </a:xfrm>
          <a:prstGeom prst="rect">
            <a:avLst/>
          </a:prstGeom>
        </p:spPr>
        <p:txBody>
          <a:bodyPr wrap="square">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Helvetica Neue"/>
              </a:rPr>
              <a:t>08.</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Helvetica Neue"/>
              </a:rPr>
              <a:t>計畫期程說明</a:t>
            </a:r>
            <a:endPar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endParaRPr>
          </a:p>
        </p:txBody>
      </p:sp>
      <p:sp>
        <p:nvSpPr>
          <p:cNvPr id="7" name="矩形 6">
            <a:extLst>
              <a:ext uri="{FF2B5EF4-FFF2-40B4-BE49-F238E27FC236}">
                <a16:creationId xmlns:a16="http://schemas.microsoft.com/office/drawing/2014/main" id="{D47C730A-CE4A-4257-B381-DFC9BF044E3C}"/>
              </a:ext>
            </a:extLst>
          </p:cNvPr>
          <p:cNvSpPr/>
          <p:nvPr/>
        </p:nvSpPr>
        <p:spPr>
          <a:xfrm>
            <a:off x="7774704" y="1000504"/>
            <a:ext cx="2259168" cy="456920"/>
          </a:xfrm>
          <a:prstGeom prst="rect">
            <a:avLst/>
          </a:prstGeom>
        </p:spPr>
        <p:txBody>
          <a:bodyPr wrap="square">
            <a:spAutoFit/>
          </a:bodyPr>
          <a:lstStyle/>
          <a:p>
            <a:pPr lvl="0" algn="ctr">
              <a:lnSpc>
                <a:spcPct val="150000"/>
              </a:lnSpc>
              <a:defRPr/>
            </a:pP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月期中關懷訪視</a:t>
            </a:r>
            <a:endParaRPr lang="en-IN"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3" name="Rectangle 93">
            <a:extLst>
              <a:ext uri="{FF2B5EF4-FFF2-40B4-BE49-F238E27FC236}">
                <a16:creationId xmlns:a16="http://schemas.microsoft.com/office/drawing/2014/main" id="{F793D6E7-8305-4C58-B0DD-173ECAE33ED1}"/>
              </a:ext>
            </a:extLst>
          </p:cNvPr>
          <p:cNvSpPr/>
          <p:nvPr/>
        </p:nvSpPr>
        <p:spPr>
          <a:xfrm>
            <a:off x="9563513" y="1933673"/>
            <a:ext cx="1910523" cy="87241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月期末驗收</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成果發表會</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05714C8C-3AA1-4851-B4DE-3605B8C387A2}"/>
              </a:ext>
            </a:extLst>
          </p:cNvPr>
          <p:cNvSpPr/>
          <p:nvPr/>
        </p:nvSpPr>
        <p:spPr>
          <a:xfrm>
            <a:off x="9503230" y="4795510"/>
            <a:ext cx="2411735" cy="954107"/>
          </a:xfrm>
          <a:prstGeom prst="rect">
            <a:avLst/>
          </a:prstGeom>
          <a:noFill/>
        </p:spPr>
        <p:txBody>
          <a:bodyPr wrap="square">
            <a:spAutoFit/>
          </a:bodyPr>
          <a:lstStyle/>
          <a:p>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完成驗收</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提交結案成果報告、額外資源證明文件、委員核定期末通過</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，撥付第二期款</a:t>
            </a:r>
            <a:r>
              <a:rPr lang="en-US"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a:t>
            </a:r>
            <a:endParaRPr lang="en-US" altLang="zh-CN"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4" name="TextBox 70">
            <a:extLst>
              <a:ext uri="{FF2B5EF4-FFF2-40B4-BE49-F238E27FC236}">
                <a16:creationId xmlns:a16="http://schemas.microsoft.com/office/drawing/2014/main" id="{CE640CA1-D319-403A-A6E2-BB47D1AC86C8}"/>
              </a:ext>
            </a:extLst>
          </p:cNvPr>
          <p:cNvSpPr txBox="1"/>
          <p:nvPr/>
        </p:nvSpPr>
        <p:spPr>
          <a:xfrm>
            <a:off x="3273703" y="3639779"/>
            <a:ext cx="1415772" cy="400110"/>
          </a:xfrm>
          <a:prstGeom prst="rect">
            <a:avLst/>
          </a:prstGeom>
          <a:noFill/>
        </p:spPr>
        <p:txBody>
          <a:bodyPr wrap="square" rtlCol="0">
            <a:spAutoFit/>
          </a:bodyPr>
          <a:lstStyle/>
          <a:p>
            <a:pPr lvl="0"/>
            <a:r>
              <a:rPr lang="zh-TW" altLang="en-US" sz="2000" b="1" dirty="0">
                <a:solidFill>
                  <a:prstClr val="white"/>
                </a:solidFill>
                <a:latin typeface="Roboto Condensed Light" panose="02000000000000000000" pitchFamily="2" charset="0"/>
                <a:ea typeface="Roboto Condensed Light" panose="02000000000000000000" pitchFamily="2" charset="0"/>
              </a:rPr>
              <a:t>審查時間</a:t>
            </a:r>
          </a:p>
        </p:txBody>
      </p:sp>
      <p:sp>
        <p:nvSpPr>
          <p:cNvPr id="105" name="TextBox 70">
            <a:extLst>
              <a:ext uri="{FF2B5EF4-FFF2-40B4-BE49-F238E27FC236}">
                <a16:creationId xmlns:a16="http://schemas.microsoft.com/office/drawing/2014/main" id="{B242FB5C-76F2-472E-AD83-18F7AC2F3C64}"/>
              </a:ext>
            </a:extLst>
          </p:cNvPr>
          <p:cNvSpPr txBox="1"/>
          <p:nvPr/>
        </p:nvSpPr>
        <p:spPr>
          <a:xfrm>
            <a:off x="4941680" y="3645027"/>
            <a:ext cx="1415772" cy="400110"/>
          </a:xfrm>
          <a:prstGeom prst="rect">
            <a:avLst/>
          </a:prstGeom>
          <a:noFill/>
        </p:spPr>
        <p:txBody>
          <a:bodyPr wrap="square" rtlCol="0">
            <a:spAutoFit/>
          </a:bodyPr>
          <a:lstStyle/>
          <a:p>
            <a:pPr lvl="0"/>
            <a:r>
              <a:rPr lang="zh-TW" altLang="en-US" sz="2000" b="1" dirty="0">
                <a:solidFill>
                  <a:prstClr val="white"/>
                </a:solidFill>
                <a:latin typeface="Roboto Condensed Light" panose="02000000000000000000" pitchFamily="2" charset="0"/>
                <a:ea typeface="Roboto Condensed Light" panose="02000000000000000000" pitchFamily="2" charset="0"/>
              </a:rPr>
              <a:t>審核公告</a:t>
            </a:r>
          </a:p>
        </p:txBody>
      </p:sp>
      <p:sp>
        <p:nvSpPr>
          <p:cNvPr id="106" name="TextBox 70">
            <a:extLst>
              <a:ext uri="{FF2B5EF4-FFF2-40B4-BE49-F238E27FC236}">
                <a16:creationId xmlns:a16="http://schemas.microsoft.com/office/drawing/2014/main" id="{0B289F72-B513-47DA-AB1F-280F292329D6}"/>
              </a:ext>
            </a:extLst>
          </p:cNvPr>
          <p:cNvSpPr txBox="1"/>
          <p:nvPr/>
        </p:nvSpPr>
        <p:spPr>
          <a:xfrm>
            <a:off x="6584144" y="3623710"/>
            <a:ext cx="1415772" cy="400110"/>
          </a:xfrm>
          <a:prstGeom prst="rect">
            <a:avLst/>
          </a:prstGeom>
          <a:noFill/>
        </p:spPr>
        <p:txBody>
          <a:bodyPr wrap="square" rtlCol="0">
            <a:spAutoFit/>
          </a:bodyPr>
          <a:lstStyle/>
          <a:p>
            <a:pPr lvl="0"/>
            <a:r>
              <a:rPr lang="zh-TW" altLang="en-US" sz="2000" b="1" dirty="0">
                <a:solidFill>
                  <a:prstClr val="white"/>
                </a:solidFill>
                <a:latin typeface="Roboto Condensed Light" panose="02000000000000000000" pitchFamily="2" charset="0"/>
                <a:ea typeface="Roboto Condensed Light" panose="02000000000000000000" pitchFamily="2" charset="0"/>
              </a:rPr>
              <a:t>簽約作業</a:t>
            </a:r>
          </a:p>
        </p:txBody>
      </p:sp>
      <p:sp>
        <p:nvSpPr>
          <p:cNvPr id="107" name="TextBox 70">
            <a:extLst>
              <a:ext uri="{FF2B5EF4-FFF2-40B4-BE49-F238E27FC236}">
                <a16:creationId xmlns:a16="http://schemas.microsoft.com/office/drawing/2014/main" id="{88B05D71-E181-447C-964C-4745542580DA}"/>
              </a:ext>
            </a:extLst>
          </p:cNvPr>
          <p:cNvSpPr txBox="1"/>
          <p:nvPr/>
        </p:nvSpPr>
        <p:spPr>
          <a:xfrm>
            <a:off x="8231365" y="3630522"/>
            <a:ext cx="1415772" cy="400110"/>
          </a:xfrm>
          <a:prstGeom prst="rect">
            <a:avLst/>
          </a:prstGeom>
          <a:noFill/>
        </p:spPr>
        <p:txBody>
          <a:bodyPr wrap="square" rtlCol="0">
            <a:spAutoFit/>
          </a:bodyPr>
          <a:lstStyle/>
          <a:p>
            <a:pPr lvl="0"/>
            <a:r>
              <a:rPr lang="zh-TW" altLang="en-US" sz="2000" b="1" dirty="0">
                <a:solidFill>
                  <a:prstClr val="white"/>
                </a:solidFill>
                <a:latin typeface="Roboto Condensed Light" panose="02000000000000000000" pitchFamily="2" charset="0"/>
                <a:ea typeface="Roboto Condensed Light" panose="02000000000000000000" pitchFamily="2" charset="0"/>
              </a:rPr>
              <a:t>執行期間</a:t>
            </a:r>
          </a:p>
        </p:txBody>
      </p:sp>
      <p:sp>
        <p:nvSpPr>
          <p:cNvPr id="108" name="TextBox 70">
            <a:extLst>
              <a:ext uri="{FF2B5EF4-FFF2-40B4-BE49-F238E27FC236}">
                <a16:creationId xmlns:a16="http://schemas.microsoft.com/office/drawing/2014/main" id="{EA701129-9CF3-4412-B5BA-7C39E50018EF}"/>
              </a:ext>
            </a:extLst>
          </p:cNvPr>
          <p:cNvSpPr txBox="1"/>
          <p:nvPr/>
        </p:nvSpPr>
        <p:spPr>
          <a:xfrm>
            <a:off x="9953764" y="3665699"/>
            <a:ext cx="1415772" cy="400110"/>
          </a:xfrm>
          <a:prstGeom prst="rect">
            <a:avLst/>
          </a:prstGeom>
          <a:noFill/>
        </p:spPr>
        <p:txBody>
          <a:bodyPr wrap="square" rtlCol="0">
            <a:spAutoFit/>
          </a:bodyPr>
          <a:lstStyle/>
          <a:p>
            <a:pPr lvl="0"/>
            <a:r>
              <a:rPr lang="zh-TW" altLang="en-US" sz="2000" b="1" dirty="0">
                <a:solidFill>
                  <a:schemeClr val="bg2"/>
                </a:solidFill>
                <a:latin typeface="Noto Sans Mono CJK TC Bold" panose="020B0800000000000000" pitchFamily="34" charset="-120"/>
                <a:ea typeface="Noto Sans Mono CJK TC Bold" panose="020B0800000000000000" pitchFamily="34" charset="-120"/>
                <a:cs typeface="Open Sans" panose="020B0606030504020204" pitchFamily="34" charset="0"/>
              </a:rPr>
              <a:t>驗收撥款</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0">
        <p14:switch dir="r"/>
      </p:transition>
    </mc:Choice>
    <mc:Fallback xmlns="">
      <p:transition spd="slow"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雲朵形 7">
            <a:extLst>
              <a:ext uri="{FF2B5EF4-FFF2-40B4-BE49-F238E27FC236}">
                <a16:creationId xmlns:a16="http://schemas.microsoft.com/office/drawing/2014/main" id="{94888AFB-EE1F-47EA-92C8-7E98DAF06AD3}"/>
              </a:ext>
            </a:extLst>
          </p:cNvPr>
          <p:cNvSpPr/>
          <p:nvPr/>
        </p:nvSpPr>
        <p:spPr>
          <a:xfrm rot="348136">
            <a:off x="1597199" y="2126512"/>
            <a:ext cx="4387140" cy="30302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2" name="TextBox 2"/>
          <p:cNvSpPr txBox="1"/>
          <p:nvPr/>
        </p:nvSpPr>
        <p:spPr>
          <a:xfrm rot="21331925">
            <a:off x="2325676" y="2980159"/>
            <a:ext cx="6188299" cy="897682"/>
          </a:xfrm>
          <a:prstGeom prst="rect">
            <a:avLst/>
          </a:prstGeom>
        </p:spPr>
        <p:txBody>
          <a:bodyPr lIns="0" tIns="0" rIns="0" bIns="0" rtlCol="0" anchor="t">
            <a:spAutoFit/>
          </a:bodyPr>
          <a:lstStyle/>
          <a:p>
            <a:pPr marL="0" marR="0" lvl="0" indent="0" algn="l" defTabSz="609630" rtl="0" eaLnBrk="1" fontAlgn="auto" latinLnBrk="0" hangingPunct="1">
              <a:lnSpc>
                <a:spcPts val="7040"/>
              </a:lnSpc>
              <a:spcBef>
                <a:spcPct val="0"/>
              </a:spcBef>
              <a:spcAft>
                <a:spcPts val="0"/>
              </a:spcAft>
              <a:buClrTx/>
              <a:buSzTx/>
              <a:buFontTx/>
              <a:buNone/>
              <a:tabLst/>
              <a:defRPr/>
            </a:pPr>
            <a:r>
              <a:rPr kumimoji="0" lang="zh-TW" altLang="en-US" sz="5866" b="1" i="0" u="none" strike="noStrike" kern="1200" cap="none" spc="0" normalizeH="0" baseline="0" noProof="0" dirty="0">
                <a:ln>
                  <a:noFill/>
                </a:ln>
                <a:solidFill>
                  <a:prstClr val="black"/>
                </a:solidFill>
                <a:effectLst/>
                <a:uLnTx/>
                <a:uFillTx/>
                <a:latin typeface="jf open 粉圓 2.0" panose="020B0000000000000000" pitchFamily="34" charset="-120"/>
                <a:ea typeface="jf open 粉圓 2.0" panose="020B0000000000000000" pitchFamily="34" charset="-120"/>
                <a:cs typeface="+mn-cs"/>
              </a:rPr>
              <a:t>申請方式</a:t>
            </a:r>
            <a:endParaRPr kumimoji="0" lang="en-US" sz="5866" b="1" i="0" u="none" strike="noStrike" kern="1200" cap="none" spc="0" normalizeH="0" baseline="0" noProof="0" dirty="0">
              <a:ln>
                <a:noFill/>
              </a:ln>
              <a:solidFill>
                <a:prstClr val="black"/>
              </a:solidFill>
              <a:effectLst/>
              <a:uLnTx/>
              <a:uFillTx/>
              <a:latin typeface="jf open 粉圓 2.0" panose="020B0000000000000000" pitchFamily="34" charset="-120"/>
              <a:ea typeface="jf open 粉圓 2.0" panose="020B0000000000000000" pitchFamily="34" charset="-120"/>
              <a:cs typeface="+mn-cs"/>
            </a:endParaRPr>
          </a:p>
        </p:txBody>
      </p:sp>
      <p:sp>
        <p:nvSpPr>
          <p:cNvPr id="4" name="Freeform 4"/>
          <p:cNvSpPr/>
          <p:nvPr/>
        </p:nvSpPr>
        <p:spPr>
          <a:xfrm>
            <a:off x="7128387" y="456340"/>
            <a:ext cx="3512723" cy="5945321"/>
          </a:xfrm>
          <a:custGeom>
            <a:avLst/>
            <a:gdLst/>
            <a:ahLst/>
            <a:cxnLst/>
            <a:rect l="l" t="t" r="r" b="b"/>
            <a:pathLst>
              <a:path w="5269084" h="8917982">
                <a:moveTo>
                  <a:pt x="0" y="0"/>
                </a:moveTo>
                <a:lnTo>
                  <a:pt x="5269085" y="0"/>
                </a:lnTo>
                <a:lnTo>
                  <a:pt x="5269085" y="8917982"/>
                </a:lnTo>
                <a:lnTo>
                  <a:pt x="0" y="8917982"/>
                </a:lnTo>
                <a:lnTo>
                  <a:pt x="0" y="0"/>
                </a:lnTo>
                <a:close/>
              </a:path>
            </a:pathLst>
          </a:custGeom>
          <a:blipFill>
            <a:blip r:embed="rId2">
              <a:extLst>
                <a:ext uri="{96DAC541-7B7A-43D3-8B79-37D633B846F1}">
                  <asvg:svgBlip xmlns:asvg="http://schemas.microsoft.com/office/drawing/2016/SVG/main" r:embed="rId3"/>
                </a:ext>
              </a:extLst>
            </a:blip>
            <a:stretch>
              <a:fillRect r="-209803" b="-33455"/>
            </a:stretch>
          </a:blipFill>
        </p:spPr>
      </p:sp>
      <p:sp>
        <p:nvSpPr>
          <p:cNvPr id="3" name="投影片編號版面配置區 2">
            <a:extLst>
              <a:ext uri="{FF2B5EF4-FFF2-40B4-BE49-F238E27FC236}">
                <a16:creationId xmlns:a16="http://schemas.microsoft.com/office/drawing/2014/main" id="{CC595B3A-5B2A-41D9-AF24-79EF6EA4507C}"/>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29302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04E96BB-6195-47BA-AAEF-F8D67879D294}"/>
              </a:ext>
            </a:extLst>
          </p:cNvPr>
          <p:cNvSpPr/>
          <p:nvPr/>
        </p:nvSpPr>
        <p:spPr>
          <a:xfrm>
            <a:off x="574158" y="597631"/>
            <a:ext cx="10090297" cy="842988"/>
          </a:xfrm>
          <a:prstGeom prst="rect">
            <a:avLst/>
          </a:prstGeom>
        </p:spPr>
        <p:txBody>
          <a:bodyPr wrap="square">
            <a:spAutoFit/>
          </a:bodyPr>
          <a:lstStyle/>
          <a:p>
            <a:pPr algn="just" defTabSz="1219170">
              <a:lnSpc>
                <a:spcPts val="3067"/>
              </a:lnSpc>
              <a:spcBef>
                <a:spcPts val="320"/>
              </a:spcBef>
              <a:buClr>
                <a:srgbClr val="000000"/>
              </a:buClr>
              <a:buSzPts val="1400"/>
            </a:pP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申請期間：自公告日起至</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113</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年</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6</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月</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17</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日</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一</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下午</a:t>
            </a:r>
            <a:r>
              <a:rPr lang="en-US" altLang="zh-TW"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5</a:t>
            </a:r>
            <a:r>
              <a:rPr lang="zh-TW" altLang="en-US" sz="2133" b="1" u="sng" kern="0" dirty="0">
                <a:solidFill>
                  <a:srgbClr val="C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時截止</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，逾期申請不予受理，請於截止日下午</a:t>
            </a:r>
            <a:r>
              <a:rPr lang="en-US"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4</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時</a:t>
            </a:r>
            <a:r>
              <a:rPr lang="en-US"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59</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分</a:t>
            </a:r>
            <a:r>
              <a:rPr lang="en-US"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59</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秒前於</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hlinkClick r:id="rId3"/>
              </a:rPr>
              <a:t>申請網址</a:t>
            </a:r>
            <a:r>
              <a:rPr lang="zh-TW" altLang="en-US"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之指定路徑上傳檔案，截止時間以線上表單紀錄時間為準。</a:t>
            </a:r>
            <a:endParaRPr lang="zh-TW" altLang="zh-TW" sz="1400" kern="150" dirty="0">
              <a:solidFill>
                <a:srgbClr val="000000"/>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p:txBody>
      </p:sp>
      <p:sp>
        <p:nvSpPr>
          <p:cNvPr id="8" name="矩形 7">
            <a:extLst>
              <a:ext uri="{FF2B5EF4-FFF2-40B4-BE49-F238E27FC236}">
                <a16:creationId xmlns:a16="http://schemas.microsoft.com/office/drawing/2014/main" id="{E8D0A8C7-5708-492F-9C17-E41EE94C730A}"/>
              </a:ext>
            </a:extLst>
          </p:cNvPr>
          <p:cNvSpPr/>
          <p:nvPr/>
        </p:nvSpPr>
        <p:spPr>
          <a:xfrm>
            <a:off x="574158" y="1510671"/>
            <a:ext cx="10767409" cy="4749698"/>
          </a:xfrm>
          <a:prstGeom prst="rect">
            <a:avLst/>
          </a:prstGeom>
          <a:ln>
            <a:solidFill>
              <a:srgbClr val="EA5A4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9170">
              <a:lnSpc>
                <a:spcPts val="3067"/>
              </a:lnSpc>
              <a:spcBef>
                <a:spcPts val="320"/>
              </a:spcBef>
              <a:buClr>
                <a:srgbClr val="000000"/>
              </a:buClr>
              <a:buSzPts val="1400"/>
            </a:pPr>
            <a:r>
              <a:rPr lang="zh-TW"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請於期限內備妥下列應備申請文件，並依指定格式填寫上傳</a:t>
            </a:r>
            <a:r>
              <a:rPr lang="zh-TW" altLang="en-US"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至申請網址表單</a:t>
            </a:r>
            <a:endParaRPr lang="zh-TW" altLang="zh-TW" sz="1867" b="1" kern="0" dirty="0">
              <a:solidFill>
                <a:srgbClr val="003F4F"/>
              </a:solidFill>
              <a:latin typeface="jf open 粉圓 2.0" panose="020B0000000000000000" pitchFamily="34" charset="-120"/>
              <a:ea typeface="jf open 粉圓 2.0" panose="020B0000000000000000" pitchFamily="34" charset="-12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申請資料表（如附件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3</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受協助之非營利組織或企業之資料（如附件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4</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，含設立登記文件、企業員工及志工團隊名冊等說明及佐證文件）。</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偏鄉數位提升計畫提案計畫書</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式（如附件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5</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提案簡報</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式（如附件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6</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非營利組織或企業之合作同意書，每單位</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份（如附件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7</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過去服務實績證明文件（如附件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8</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申請承諾書（如附件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9</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zh-TW" altLang="zh-TW" sz="1400" kern="150" dirty="0">
              <a:solidFill>
                <a:srgbClr val="003F4F"/>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a:p>
            <a:pPr marL="457189" indent="-457189" algn="just" defTabSz="1219170">
              <a:lnSpc>
                <a:spcPts val="3067"/>
              </a:lnSpc>
              <a:spcBef>
                <a:spcPts val="320"/>
              </a:spcBef>
              <a:buClr>
                <a:srgbClr val="000000"/>
              </a:buClr>
              <a:buFont typeface="+mj-ea"/>
              <a:buAutoNum type="ea1ChtPlain"/>
            </a:pP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個人資料蒐集同意書，每單位</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份（如附件</a:t>
            </a:r>
            <a:r>
              <a:rPr lang="en-US"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10</a:t>
            </a:r>
            <a:r>
              <a:rPr lang="zh-CN" altLang="zh-TW"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endParaRPr lang="en-US" altLang="zh-CN" sz="1867" kern="0" dirty="0">
              <a:solidFill>
                <a:srgbClr val="003F4F"/>
              </a:solidFill>
              <a:latin typeface="jf open 粉圓 2.0" panose="020B0000000000000000" pitchFamily="34" charset="-120"/>
              <a:ea typeface="jf open 粉圓 2.0" panose="020B0000000000000000" pitchFamily="34" charset="-120"/>
              <a:cs typeface="標楷體" panose="03000509000000000000" pitchFamily="65" charset="-120"/>
              <a:sym typeface="Arial"/>
            </a:endParaRPr>
          </a:p>
          <a:p>
            <a:pPr marL="457189" indent="-457189" algn="just" defTabSz="1219170">
              <a:lnSpc>
                <a:spcPts val="3067"/>
              </a:lnSpc>
              <a:spcBef>
                <a:spcPts val="320"/>
              </a:spcBef>
              <a:buClr>
                <a:srgbClr val="000000"/>
              </a:buClr>
              <a:buFont typeface="+mj-ea"/>
              <a:buAutoNum type="ea1ChtPlain"/>
            </a:pPr>
            <a:r>
              <a:rPr lang="zh-TW" altLang="en-US" sz="1867" kern="0" dirty="0">
                <a:solidFill>
                  <a:srgbClr val="003F4F"/>
                </a:solidFill>
                <a:latin typeface="jf open 粉圓 2.0" panose="020B0000000000000000" pitchFamily="34" charset="-120"/>
                <a:ea typeface="jf open 粉圓 2.0" panose="020B0000000000000000" pitchFamily="34" charset="-120"/>
                <a:sym typeface="Arial"/>
              </a:rPr>
              <a:t>其他佐證資料</a:t>
            </a:r>
            <a:endParaRPr lang="zh-TW" altLang="zh-TW" sz="1867" kern="0" dirty="0">
              <a:solidFill>
                <a:srgbClr val="003F4F"/>
              </a:solidFill>
              <a:latin typeface="jf open 粉圓 2.0" panose="020B0000000000000000" pitchFamily="34" charset="-120"/>
              <a:ea typeface="jf open 粉圓 2.0" panose="020B0000000000000000" pitchFamily="34" charset="-120"/>
              <a:sym typeface="Arial"/>
            </a:endParaRPr>
          </a:p>
        </p:txBody>
      </p:sp>
    </p:spTree>
    <p:extLst>
      <p:ext uri="{BB962C8B-B14F-4D97-AF65-F5344CB8AC3E}">
        <p14:creationId xmlns:p14="http://schemas.microsoft.com/office/powerpoint/2010/main" val="282465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0DE3D16-90ED-43FF-98E1-42C38D06ED4D}"/>
              </a:ext>
            </a:extLst>
          </p:cNvPr>
          <p:cNvPicPr>
            <a:picLocks noChangeAspect="1"/>
          </p:cNvPicPr>
          <p:nvPr/>
        </p:nvPicPr>
        <p:blipFill rotWithShape="1">
          <a:blip r:embed="rId2"/>
          <a:srcRect t="1870"/>
          <a:stretch/>
        </p:blipFill>
        <p:spPr>
          <a:xfrm>
            <a:off x="850604" y="737996"/>
            <a:ext cx="4761172" cy="5905161"/>
          </a:xfrm>
          <a:prstGeom prst="rect">
            <a:avLst/>
          </a:prstGeom>
        </p:spPr>
      </p:pic>
      <p:pic>
        <p:nvPicPr>
          <p:cNvPr id="5" name="圖片 4">
            <a:extLst>
              <a:ext uri="{FF2B5EF4-FFF2-40B4-BE49-F238E27FC236}">
                <a16:creationId xmlns:a16="http://schemas.microsoft.com/office/drawing/2014/main" id="{34E70AA0-DE90-492C-92F5-3DE78EDA6CC5}"/>
              </a:ext>
            </a:extLst>
          </p:cNvPr>
          <p:cNvPicPr>
            <a:picLocks noChangeAspect="1"/>
          </p:cNvPicPr>
          <p:nvPr/>
        </p:nvPicPr>
        <p:blipFill rotWithShape="1">
          <a:blip r:embed="rId3"/>
          <a:srcRect t="8829"/>
          <a:stretch/>
        </p:blipFill>
        <p:spPr>
          <a:xfrm>
            <a:off x="5611776" y="946298"/>
            <a:ext cx="5390476" cy="3143255"/>
          </a:xfrm>
          <a:prstGeom prst="rect">
            <a:avLst/>
          </a:prstGeom>
        </p:spPr>
      </p:pic>
      <p:sp>
        <p:nvSpPr>
          <p:cNvPr id="6" name="矩形 5">
            <a:extLst>
              <a:ext uri="{FF2B5EF4-FFF2-40B4-BE49-F238E27FC236}">
                <a16:creationId xmlns:a16="http://schemas.microsoft.com/office/drawing/2014/main" id="{1513AE02-106D-49E9-AF71-21AE01526DDD}"/>
              </a:ext>
            </a:extLst>
          </p:cNvPr>
          <p:cNvSpPr/>
          <p:nvPr/>
        </p:nvSpPr>
        <p:spPr>
          <a:xfrm>
            <a:off x="946298" y="2434856"/>
            <a:ext cx="4476307" cy="1244009"/>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3541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雲朵形 7">
            <a:extLst>
              <a:ext uri="{FF2B5EF4-FFF2-40B4-BE49-F238E27FC236}">
                <a16:creationId xmlns:a16="http://schemas.microsoft.com/office/drawing/2014/main" id="{94888AFB-EE1F-47EA-92C8-7E98DAF06AD3}"/>
              </a:ext>
            </a:extLst>
          </p:cNvPr>
          <p:cNvSpPr/>
          <p:nvPr/>
        </p:nvSpPr>
        <p:spPr>
          <a:xfrm rot="348136">
            <a:off x="1597199" y="2126512"/>
            <a:ext cx="4387140" cy="30302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2"/>
          <p:cNvSpPr txBox="1"/>
          <p:nvPr/>
        </p:nvSpPr>
        <p:spPr>
          <a:xfrm rot="21331925">
            <a:off x="2325676" y="2980159"/>
            <a:ext cx="6188299" cy="897682"/>
          </a:xfrm>
          <a:prstGeom prst="rect">
            <a:avLst/>
          </a:prstGeom>
        </p:spPr>
        <p:txBody>
          <a:bodyPr lIns="0" tIns="0" rIns="0" bIns="0" rtlCol="0" anchor="t">
            <a:spAutoFit/>
          </a:bodyPr>
          <a:lstStyle/>
          <a:p>
            <a:pPr defTabSz="609630">
              <a:lnSpc>
                <a:spcPts val="7040"/>
              </a:lnSpc>
              <a:spcBef>
                <a:spcPct val="0"/>
              </a:spcBef>
            </a:pPr>
            <a:r>
              <a:rPr lang="zh-TW" altLang="en-US" sz="5866" b="1" dirty="0">
                <a:latin typeface="jf open 粉圓 2.0" panose="020B0000000000000000" pitchFamily="34" charset="-120"/>
                <a:ea typeface="jf open 粉圓 2.0" panose="020B0000000000000000" pitchFamily="34" charset="-120"/>
              </a:rPr>
              <a:t>計畫緣起</a:t>
            </a:r>
            <a:endParaRPr lang="en-US" sz="5866" b="1" dirty="0">
              <a:latin typeface="jf open 粉圓 2.0" panose="020B0000000000000000" pitchFamily="34" charset="-120"/>
              <a:ea typeface="jf open 粉圓 2.0" panose="020B0000000000000000" pitchFamily="34" charset="-120"/>
            </a:endParaRPr>
          </a:p>
        </p:txBody>
      </p:sp>
      <p:sp>
        <p:nvSpPr>
          <p:cNvPr id="4" name="Freeform 4"/>
          <p:cNvSpPr/>
          <p:nvPr/>
        </p:nvSpPr>
        <p:spPr>
          <a:xfrm>
            <a:off x="7128387" y="456340"/>
            <a:ext cx="3512723" cy="5945321"/>
          </a:xfrm>
          <a:custGeom>
            <a:avLst/>
            <a:gdLst/>
            <a:ahLst/>
            <a:cxnLst/>
            <a:rect l="l" t="t" r="r" b="b"/>
            <a:pathLst>
              <a:path w="5269084" h="8917982">
                <a:moveTo>
                  <a:pt x="0" y="0"/>
                </a:moveTo>
                <a:lnTo>
                  <a:pt x="5269085" y="0"/>
                </a:lnTo>
                <a:lnTo>
                  <a:pt x="5269085" y="8917982"/>
                </a:lnTo>
                <a:lnTo>
                  <a:pt x="0" y="8917982"/>
                </a:lnTo>
                <a:lnTo>
                  <a:pt x="0" y="0"/>
                </a:lnTo>
                <a:close/>
              </a:path>
            </a:pathLst>
          </a:custGeom>
          <a:blipFill>
            <a:blip r:embed="rId2">
              <a:extLst>
                <a:ext uri="{96DAC541-7B7A-43D3-8B79-37D633B846F1}">
                  <asvg:svgBlip xmlns:asvg="http://schemas.microsoft.com/office/drawing/2016/SVG/main" r:embed="rId3"/>
                </a:ext>
              </a:extLst>
            </a:blip>
            <a:stretch>
              <a:fillRect r="-209803" b="-33455"/>
            </a:stretch>
          </a:blipFill>
        </p:spPr>
      </p:sp>
      <p:sp>
        <p:nvSpPr>
          <p:cNvPr id="9" name="投影片編號版面配置區 8">
            <a:extLst>
              <a:ext uri="{FF2B5EF4-FFF2-40B4-BE49-F238E27FC236}">
                <a16:creationId xmlns:a16="http://schemas.microsoft.com/office/drawing/2014/main" id="{D7FC91B9-9411-45E0-A6F1-BACB6C5DCC18}"/>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4B631D8-ED4D-46DF-98E4-1D90DEAF1F45}"/>
              </a:ext>
            </a:extLst>
          </p:cNvPr>
          <p:cNvPicPr>
            <a:picLocks noChangeAspect="1"/>
          </p:cNvPicPr>
          <p:nvPr/>
        </p:nvPicPr>
        <p:blipFill>
          <a:blip r:embed="rId2"/>
          <a:stretch>
            <a:fillRect/>
          </a:stretch>
        </p:blipFill>
        <p:spPr>
          <a:xfrm>
            <a:off x="651624" y="682525"/>
            <a:ext cx="9162577" cy="5492949"/>
          </a:xfrm>
          <a:prstGeom prst="rect">
            <a:avLst/>
          </a:prstGeom>
        </p:spPr>
      </p:pic>
    </p:spTree>
    <p:extLst>
      <p:ext uri="{BB962C8B-B14F-4D97-AF65-F5344CB8AC3E}">
        <p14:creationId xmlns:p14="http://schemas.microsoft.com/office/powerpoint/2010/main" val="256064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764C691-E05E-47D1-8393-5DB6DB461B00}"/>
              </a:ext>
            </a:extLst>
          </p:cNvPr>
          <p:cNvPicPr>
            <a:picLocks noChangeAspect="1"/>
          </p:cNvPicPr>
          <p:nvPr/>
        </p:nvPicPr>
        <p:blipFill rotWithShape="1">
          <a:blip r:embed="rId2"/>
          <a:srcRect t="648"/>
          <a:stretch/>
        </p:blipFill>
        <p:spPr>
          <a:xfrm>
            <a:off x="1172389" y="659219"/>
            <a:ext cx="4742857" cy="6103088"/>
          </a:xfrm>
          <a:prstGeom prst="rect">
            <a:avLst/>
          </a:prstGeom>
        </p:spPr>
      </p:pic>
      <p:sp>
        <p:nvSpPr>
          <p:cNvPr id="3" name="矩形 2">
            <a:extLst>
              <a:ext uri="{FF2B5EF4-FFF2-40B4-BE49-F238E27FC236}">
                <a16:creationId xmlns:a16="http://schemas.microsoft.com/office/drawing/2014/main" id="{476B0202-90D7-4C86-9EA8-90073E16D8CC}"/>
              </a:ext>
            </a:extLst>
          </p:cNvPr>
          <p:cNvSpPr/>
          <p:nvPr/>
        </p:nvSpPr>
        <p:spPr>
          <a:xfrm>
            <a:off x="1403498" y="4976037"/>
            <a:ext cx="4511748" cy="786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語音泡泡: 矩形 3">
            <a:extLst>
              <a:ext uri="{FF2B5EF4-FFF2-40B4-BE49-F238E27FC236}">
                <a16:creationId xmlns:a16="http://schemas.microsoft.com/office/drawing/2014/main" id="{CA0156EE-D168-4A48-B645-C0D0F9E910C0}"/>
              </a:ext>
            </a:extLst>
          </p:cNvPr>
          <p:cNvSpPr/>
          <p:nvPr/>
        </p:nvSpPr>
        <p:spPr>
          <a:xfrm>
            <a:off x="6146355" y="4927099"/>
            <a:ext cx="4742857" cy="1058452"/>
          </a:xfrm>
          <a:prstGeom prst="wedgeRectCallout">
            <a:avLst>
              <a:gd name="adj1" fmla="val -55268"/>
              <a:gd name="adj2" fmla="val -16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額外投入資源說明</a:t>
            </a:r>
            <a:r>
              <a:rPr lang="en-US" altLang="zh-TW" sz="1600" b="1" dirty="0">
                <a:solidFill>
                  <a:schemeClr val="tx1"/>
                </a:solidFill>
                <a:latin typeface="微軟正黑體" panose="020B0604030504040204" pitchFamily="34" charset="-120"/>
                <a:ea typeface="微軟正黑體" panose="020B0604030504040204" pitchFamily="34" charset="-120"/>
              </a:rPr>
              <a:t>}</a:t>
            </a:r>
          </a:p>
          <a:p>
            <a:r>
              <a:rPr lang="zh-TW" altLang="en-US" sz="1600" dirty="0">
                <a:latin typeface="微軟正黑體" panose="020B0604030504040204" pitchFamily="34" charset="-120"/>
                <a:ea typeface="微軟正黑體" panose="020B0604030504040204" pitchFamily="34" charset="-120"/>
              </a:rPr>
              <a:t>請列出由申請單位「額外」投入本專案之資源說明，意即</a:t>
            </a:r>
            <a:r>
              <a:rPr lang="zh-TW" altLang="en-US" b="1" dirty="0">
                <a:solidFill>
                  <a:srgbClr val="C00000"/>
                </a:solidFill>
                <a:latin typeface="微軟正黑體" panose="020B0604030504040204" pitchFamily="34" charset="-120"/>
                <a:ea typeface="微軟正黑體" panose="020B0604030504040204" pitchFamily="34" charset="-120"/>
              </a:rPr>
              <a:t>非</a:t>
            </a:r>
            <a:r>
              <a:rPr lang="zh-TW" altLang="en-US" sz="1600" dirty="0">
                <a:latin typeface="微軟正黑體" panose="020B0604030504040204" pitchFamily="34" charset="-120"/>
                <a:ea typeface="微軟正黑體" panose="020B0604030504040204" pitchFamily="34" charset="-120"/>
              </a:rPr>
              <a:t>原規劃建置內容，並以新台幣計價呈現</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參考格式如上</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5" name="表格 4">
            <a:extLst>
              <a:ext uri="{FF2B5EF4-FFF2-40B4-BE49-F238E27FC236}">
                <a16:creationId xmlns:a16="http://schemas.microsoft.com/office/drawing/2014/main" id="{B1223108-6472-4EE7-9F30-4277C64B2AA0}"/>
              </a:ext>
            </a:extLst>
          </p:cNvPr>
          <p:cNvGraphicFramePr>
            <a:graphicFrameLocks noGrp="1"/>
          </p:cNvGraphicFramePr>
          <p:nvPr>
            <p:extLst>
              <p:ext uri="{D42A27DB-BD31-4B8C-83A1-F6EECF244321}">
                <p14:modId xmlns:p14="http://schemas.microsoft.com/office/powerpoint/2010/main" val="148704606"/>
              </p:ext>
            </p:extLst>
          </p:nvPr>
        </p:nvGraphicFramePr>
        <p:xfrm>
          <a:off x="5188499" y="872449"/>
          <a:ext cx="6603007" cy="3890357"/>
        </p:xfrm>
        <a:graphic>
          <a:graphicData uri="http://schemas.openxmlformats.org/drawingml/2006/table">
            <a:tbl>
              <a:tblPr firstRow="1" bandRow="1">
                <a:tableStyleId>{5C22544A-7EE6-4342-B048-85BDC9FD1C3A}</a:tableStyleId>
              </a:tblPr>
              <a:tblGrid>
                <a:gridCol w="3562096">
                  <a:extLst>
                    <a:ext uri="{9D8B030D-6E8A-4147-A177-3AD203B41FA5}">
                      <a16:colId xmlns:a16="http://schemas.microsoft.com/office/drawing/2014/main" val="2095415681"/>
                    </a:ext>
                  </a:extLst>
                </a:gridCol>
                <a:gridCol w="3040911">
                  <a:extLst>
                    <a:ext uri="{9D8B030D-6E8A-4147-A177-3AD203B41FA5}">
                      <a16:colId xmlns:a16="http://schemas.microsoft.com/office/drawing/2014/main" val="2890865537"/>
                    </a:ext>
                  </a:extLst>
                </a:gridCol>
              </a:tblGrid>
              <a:tr h="415637">
                <a:tc>
                  <a:txBody>
                    <a:bodyPr/>
                    <a:lstStyle/>
                    <a:p>
                      <a:pPr algn="ctr"/>
                      <a:r>
                        <a:rPr lang="zh-TW" altLang="en-US" dirty="0">
                          <a:latin typeface="微軟正黑體" panose="020B0604030504040204" pitchFamily="34" charset="-120"/>
                          <a:ea typeface="微軟正黑體" panose="020B0604030504040204" pitchFamily="34" charset="-120"/>
                        </a:rPr>
                        <a:t>額外承諾投入資源項目</a:t>
                      </a:r>
                    </a:p>
                  </a:txBody>
                  <a:tcPr/>
                </a:tc>
                <a:tc>
                  <a:txBody>
                    <a:bodyPr/>
                    <a:lstStyle/>
                    <a:p>
                      <a:pPr algn="ctr"/>
                      <a:r>
                        <a:rPr lang="zh-TW" altLang="en-US" dirty="0">
                          <a:latin typeface="微軟正黑體" panose="020B0604030504040204" pitchFamily="34" charset="-120"/>
                          <a:ea typeface="微軟正黑體" panose="020B0604030504040204" pitchFamily="34" charset="-120"/>
                        </a:rPr>
                        <a:t>價值</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新台幣</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5635316"/>
                  </a:ext>
                </a:extLst>
              </a:tr>
              <a:tr h="462789">
                <a:tc>
                  <a:txBody>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專案結束後贈送</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年雲端機房使用</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a:latin typeface="微軟正黑體" panose="020B0604030504040204" pitchFamily="34" charset="-120"/>
                          <a:ea typeface="微軟正黑體" panose="020B0604030504040204" pitchFamily="34" charset="-120"/>
                        </a:rPr>
                        <a:t>200,000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=4000,000</a:t>
                      </a:r>
                      <a:r>
                        <a:rPr lang="zh-TW" altLang="en-US" sz="1600" dirty="0">
                          <a:latin typeface="微軟正黑體" panose="020B0604030504040204" pitchFamily="34" charset="-120"/>
                          <a:ea typeface="微軟正黑體" panose="020B0604030504040204" pitchFamily="34" charset="-120"/>
                        </a:rPr>
                        <a:t>元</a:t>
                      </a:r>
                    </a:p>
                  </a:txBody>
                  <a:tcPr/>
                </a:tc>
                <a:extLst>
                  <a:ext uri="{0D108BD9-81ED-4DB2-BD59-A6C34878D82A}">
                    <a16:rowId xmlns:a16="http://schemas.microsoft.com/office/drawing/2014/main" val="3786101519"/>
                  </a:ext>
                </a:extLst>
              </a:tr>
              <a:tr h="433125">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600" dirty="0">
                          <a:latin typeface="微軟正黑體" panose="020B0604030504040204" pitchFamily="34" charset="-120"/>
                          <a:ea typeface="微軟正黑體" panose="020B0604030504040204" pitchFamily="34" charset="-120"/>
                        </a:rPr>
                        <a:t>專案結束後軟體平台</a:t>
                      </a: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年雲端帳號使用免費</a:t>
                      </a:r>
                      <a:endParaRPr lang="en-US" altLang="zh-TW" sz="1600"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a:latin typeface="微軟正黑體" panose="020B0604030504040204" pitchFamily="34" charset="-120"/>
                          <a:ea typeface="微軟正黑體" panose="020B0604030504040204" pitchFamily="34" charset="-120"/>
                        </a:rPr>
                        <a:t>30,000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=90,000</a:t>
                      </a:r>
                      <a:r>
                        <a:rPr lang="zh-TW" altLang="en-US" sz="1600" dirty="0">
                          <a:latin typeface="微軟正黑體" panose="020B0604030504040204" pitchFamily="34" charset="-120"/>
                          <a:ea typeface="微軟正黑體" panose="020B0604030504040204" pitchFamily="34" charset="-120"/>
                        </a:rPr>
                        <a:t>元</a:t>
                      </a:r>
                    </a:p>
                  </a:txBody>
                  <a:tcPr/>
                </a:tc>
                <a:extLst>
                  <a:ext uri="{0D108BD9-81ED-4DB2-BD59-A6C34878D82A}">
                    <a16:rowId xmlns:a16="http://schemas.microsoft.com/office/drawing/2014/main" val="1361943914"/>
                  </a:ext>
                </a:extLst>
              </a:tr>
              <a:tr h="462789">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600" dirty="0">
                          <a:latin typeface="微軟正黑體" panose="020B0604030504040204" pitchFamily="34" charset="-120"/>
                          <a:ea typeface="微軟正黑體" panose="020B0604030504040204" pitchFamily="34" charset="-120"/>
                        </a:rPr>
                        <a:t>贈送</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台行動裝置供單位使用</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a:latin typeface="微軟正黑體" panose="020B0604030504040204" pitchFamily="34" charset="-120"/>
                          <a:ea typeface="微軟正黑體" panose="020B0604030504040204" pitchFamily="34" charset="-120"/>
                        </a:rPr>
                        <a:t>15,000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台</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台</a:t>
                      </a:r>
                      <a:r>
                        <a:rPr lang="en-US" altLang="zh-TW" sz="1600" dirty="0">
                          <a:latin typeface="微軟正黑體" panose="020B0604030504040204" pitchFamily="34" charset="-120"/>
                          <a:ea typeface="微軟正黑體" panose="020B0604030504040204" pitchFamily="34" charset="-120"/>
                        </a:rPr>
                        <a:t>=150,000</a:t>
                      </a:r>
                      <a:r>
                        <a:rPr lang="zh-TW" altLang="en-US" sz="1600" dirty="0">
                          <a:latin typeface="微軟正黑體" panose="020B0604030504040204" pitchFamily="34" charset="-120"/>
                          <a:ea typeface="微軟正黑體" panose="020B0604030504040204" pitchFamily="34" charset="-120"/>
                        </a:rPr>
                        <a:t>元</a:t>
                      </a:r>
                    </a:p>
                  </a:txBody>
                  <a:tcPr/>
                </a:tc>
                <a:extLst>
                  <a:ext uri="{0D108BD9-81ED-4DB2-BD59-A6C34878D82A}">
                    <a16:rowId xmlns:a16="http://schemas.microsoft.com/office/drawing/2014/main" val="2122017009"/>
                  </a:ext>
                </a:extLst>
              </a:tr>
              <a:tr h="462789">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600" dirty="0">
                          <a:latin typeface="微軟正黑體" panose="020B0604030504040204" pitchFamily="34" charset="-120"/>
                          <a:ea typeface="微軟正黑體" panose="020B0604030504040204" pitchFamily="34" charset="-120"/>
                        </a:rPr>
                        <a:t>數位工具使用教育訓練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堂課</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en-US" altLang="zh-TW" sz="1600" dirty="0">
                          <a:latin typeface="微軟正黑體" panose="020B0604030504040204" pitchFamily="34" charset="-120"/>
                          <a:ea typeface="微軟正黑體" panose="020B0604030504040204" pitchFamily="34" charset="-120"/>
                        </a:rPr>
                        <a:t>3,000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堂</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rPr>
                        <a:t>=30,000</a:t>
                      </a:r>
                      <a:r>
                        <a:rPr lang="zh-TW" altLang="en-US" sz="1600" dirty="0">
                          <a:latin typeface="微軟正黑體" panose="020B0604030504040204" pitchFamily="34" charset="-120"/>
                          <a:ea typeface="微軟正黑體" panose="020B0604030504040204" pitchFamily="34" charset="-120"/>
                        </a:rPr>
                        <a:t>元</a:t>
                      </a:r>
                    </a:p>
                  </a:txBody>
                  <a:tcPr/>
                </a:tc>
                <a:extLst>
                  <a:ext uri="{0D108BD9-81ED-4DB2-BD59-A6C34878D82A}">
                    <a16:rowId xmlns:a16="http://schemas.microsoft.com/office/drawing/2014/main" val="1463616276"/>
                  </a:ext>
                </a:extLst>
              </a:tr>
              <a:tr h="462789">
                <a:tc>
                  <a:txBody>
                    <a:bodyPr/>
                    <a:lstStyle/>
                    <a:p>
                      <a:pPr marL="342900"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專案結束後服務人力</a:t>
                      </a:r>
                      <a:r>
                        <a:rPr lang="en-US" altLang="zh-TW" sz="1600" dirty="0">
                          <a:latin typeface="微軟正黑體" panose="020B0604030504040204" pitchFamily="34" charset="-120"/>
                          <a:ea typeface="微軟正黑體" panose="020B0604030504040204" pitchFamily="34" charset="-120"/>
                        </a:rPr>
                        <a:t>5</a:t>
                      </a:r>
                      <a:r>
                        <a:rPr lang="zh-TW" altLang="en-US" sz="1600" dirty="0">
                          <a:latin typeface="微軟正黑體" panose="020B0604030504040204" pitchFamily="34" charset="-120"/>
                          <a:ea typeface="微軟正黑體" panose="020B0604030504040204" pitchFamily="34" charset="-120"/>
                        </a:rPr>
                        <a:t>人月</a:t>
                      </a:r>
                    </a:p>
                  </a:txBody>
                  <a:tcPr/>
                </a:tc>
                <a:tc>
                  <a:txBody>
                    <a:bodyPr/>
                    <a:lstStyle/>
                    <a:p>
                      <a:r>
                        <a:rPr lang="en-US" altLang="zh-TW" sz="1600" dirty="0">
                          <a:latin typeface="微軟正黑體" panose="020B0604030504040204" pitchFamily="34" charset="-120"/>
                          <a:ea typeface="微軟正黑體" panose="020B0604030504040204" pitchFamily="34" charset="-120"/>
                        </a:rPr>
                        <a:t>45,000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人月</a:t>
                      </a:r>
                      <a:r>
                        <a:rPr lang="en-US" altLang="zh-TW" sz="1600" dirty="0">
                          <a:latin typeface="微軟正黑體" panose="020B0604030504040204" pitchFamily="34" charset="-120"/>
                          <a:ea typeface="微軟正黑體" panose="020B0604030504040204" pitchFamily="34" charset="-120"/>
                        </a:rPr>
                        <a:t>*5</a:t>
                      </a:r>
                      <a:r>
                        <a:rPr lang="zh-TW" altLang="en-US" sz="1600" dirty="0">
                          <a:latin typeface="微軟正黑體" panose="020B0604030504040204" pitchFamily="34" charset="-120"/>
                          <a:ea typeface="微軟正黑體" panose="020B0604030504040204" pitchFamily="34" charset="-120"/>
                        </a:rPr>
                        <a:t>人月</a:t>
                      </a:r>
                      <a:r>
                        <a:rPr lang="en-US" altLang="zh-TW" sz="1600" dirty="0">
                          <a:latin typeface="微軟正黑體" panose="020B0604030504040204" pitchFamily="34" charset="-120"/>
                          <a:ea typeface="微軟正黑體" panose="020B0604030504040204" pitchFamily="34" charset="-120"/>
                        </a:rPr>
                        <a:t>=225,000</a:t>
                      </a:r>
                      <a:r>
                        <a:rPr lang="zh-TW" altLang="en-US" sz="1600" dirty="0">
                          <a:latin typeface="微軟正黑體" panose="020B0604030504040204" pitchFamily="34" charset="-120"/>
                          <a:ea typeface="微軟正黑體" panose="020B0604030504040204" pitchFamily="34" charset="-120"/>
                        </a:rPr>
                        <a:t>元</a:t>
                      </a:r>
                    </a:p>
                  </a:txBody>
                  <a:tcPr/>
                </a:tc>
                <a:extLst>
                  <a:ext uri="{0D108BD9-81ED-4DB2-BD59-A6C34878D82A}">
                    <a16:rowId xmlns:a16="http://schemas.microsoft.com/office/drawing/2014/main" val="3032233324"/>
                  </a:ext>
                </a:extLst>
              </a:tr>
              <a:tr h="462789">
                <a:tc>
                  <a:txBody>
                    <a:bodyPr/>
                    <a:lstStyle/>
                    <a:p>
                      <a:r>
                        <a:rPr lang="zh-TW" altLang="en-US" sz="1600" dirty="0">
                          <a:latin typeface="微軟正黑體" panose="020B0604030504040204" pitchFamily="34" charset="-120"/>
                          <a:ea typeface="微軟正黑體" panose="020B0604030504040204" pitchFamily="34" charset="-120"/>
                        </a:rPr>
                        <a:t>合計</a:t>
                      </a:r>
                    </a:p>
                  </a:txBody>
                  <a:tcPr/>
                </a:tc>
                <a:tc>
                  <a:txBody>
                    <a:bodyPr/>
                    <a:lstStyle/>
                    <a:p>
                      <a:r>
                        <a:rPr lang="en-US" altLang="zh-TW" sz="1600" dirty="0">
                          <a:latin typeface="微軟正黑體" panose="020B0604030504040204" pitchFamily="34" charset="-120"/>
                          <a:ea typeface="微軟正黑體" panose="020B0604030504040204" pitchFamily="34" charset="-120"/>
                        </a:rPr>
                        <a:t>895,000</a:t>
                      </a:r>
                      <a:r>
                        <a:rPr lang="zh-TW" altLang="en-US" sz="1600" dirty="0">
                          <a:latin typeface="微軟正黑體" panose="020B0604030504040204" pitchFamily="34" charset="-120"/>
                          <a:ea typeface="微軟正黑體" panose="020B0604030504040204" pitchFamily="34" charset="-120"/>
                        </a:rPr>
                        <a:t>元</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申請經費</a:t>
                      </a:r>
                      <a:r>
                        <a:rPr lang="en-US" altLang="zh-TW" sz="1600" dirty="0">
                          <a:latin typeface="微軟正黑體" panose="020B0604030504040204" pitchFamily="34" charset="-120"/>
                          <a:ea typeface="微軟正黑體" panose="020B0604030504040204" pitchFamily="34" charset="-120"/>
                        </a:rPr>
                        <a:t>800,000</a:t>
                      </a:r>
                      <a:r>
                        <a:rPr lang="zh-TW" altLang="en-US" sz="1600" dirty="0">
                          <a:latin typeface="微軟正黑體" panose="020B0604030504040204" pitchFamily="34" charset="-120"/>
                          <a:ea typeface="微軟正黑體" panose="020B0604030504040204" pitchFamily="34" charset="-120"/>
                        </a:rPr>
                        <a:t>元</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610412339"/>
                  </a:ext>
                </a:extLst>
              </a:tr>
            </a:tbl>
          </a:graphicData>
        </a:graphic>
      </p:graphicFrame>
    </p:spTree>
    <p:extLst>
      <p:ext uri="{BB962C8B-B14F-4D97-AF65-F5344CB8AC3E}">
        <p14:creationId xmlns:p14="http://schemas.microsoft.com/office/powerpoint/2010/main" val="289152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60E71B3-E163-4078-865C-2937D04CF608}"/>
              </a:ext>
            </a:extLst>
          </p:cNvPr>
          <p:cNvPicPr>
            <a:picLocks noChangeAspect="1"/>
          </p:cNvPicPr>
          <p:nvPr/>
        </p:nvPicPr>
        <p:blipFill>
          <a:blip r:embed="rId2"/>
          <a:stretch>
            <a:fillRect/>
          </a:stretch>
        </p:blipFill>
        <p:spPr>
          <a:xfrm>
            <a:off x="754911" y="643933"/>
            <a:ext cx="7043816" cy="57781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矩形 2">
            <a:extLst>
              <a:ext uri="{FF2B5EF4-FFF2-40B4-BE49-F238E27FC236}">
                <a16:creationId xmlns:a16="http://schemas.microsoft.com/office/drawing/2014/main" id="{7A4F76C9-3B52-4A13-9AF7-6776FEC80C90}"/>
              </a:ext>
            </a:extLst>
          </p:cNvPr>
          <p:cNvSpPr/>
          <p:nvPr/>
        </p:nvSpPr>
        <p:spPr>
          <a:xfrm>
            <a:off x="2806734" y="643933"/>
            <a:ext cx="3348994" cy="369332"/>
          </a:xfrm>
          <a:prstGeom prst="rect">
            <a:avLst/>
          </a:prstGeom>
        </p:spPr>
        <p:txBody>
          <a:bodyPr wrap="none">
            <a:spAutoFit/>
          </a:bodyPr>
          <a:lstStyle/>
          <a:p>
            <a:r>
              <a:rPr lang="en-US" altLang="zh-TW" b="1" dirty="0">
                <a:solidFill>
                  <a:srgbClr val="2862AE"/>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b="1" dirty="0">
                <a:solidFill>
                  <a:srgbClr val="2862AE"/>
                </a:solidFill>
                <a:latin typeface="微軟正黑體" panose="020B0604030504040204" pitchFamily="34" charset="-120"/>
                <a:ea typeface="微軟正黑體" panose="020B0604030504040204" pitchFamily="34" charset="-120"/>
                <a:cs typeface="Microsoft JhengHei"/>
                <a:sym typeface="Microsoft JhengHei"/>
              </a:rPr>
              <a:t>請依此大綱製作簡報上傳檔案</a:t>
            </a:r>
            <a:r>
              <a:rPr lang="en-US" altLang="zh-TW" b="1" dirty="0">
                <a:solidFill>
                  <a:srgbClr val="2862AE"/>
                </a:solidFill>
                <a:latin typeface="微軟正黑體" panose="020B0604030504040204" pitchFamily="34" charset="-120"/>
                <a:ea typeface="微軟正黑體" panose="020B0604030504040204" pitchFamily="34" charset="-120"/>
                <a:cs typeface="Microsoft JhengHei"/>
                <a:sym typeface="Microsoft JhengHei"/>
              </a:rPr>
              <a:t>)</a:t>
            </a:r>
            <a:endParaRPr lang="zh-TW" altLang="en-US" dirty="0"/>
          </a:p>
        </p:txBody>
      </p:sp>
    </p:spTree>
    <p:extLst>
      <p:ext uri="{BB962C8B-B14F-4D97-AF65-F5344CB8AC3E}">
        <p14:creationId xmlns:p14="http://schemas.microsoft.com/office/powerpoint/2010/main" val="270954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2F24F86-54BD-4F96-8281-3B85FA41D24E}"/>
              </a:ext>
            </a:extLst>
          </p:cNvPr>
          <p:cNvPicPr>
            <a:picLocks noChangeAspect="1"/>
          </p:cNvPicPr>
          <p:nvPr/>
        </p:nvPicPr>
        <p:blipFill>
          <a:blip r:embed="rId2"/>
          <a:stretch>
            <a:fillRect/>
          </a:stretch>
        </p:blipFill>
        <p:spPr>
          <a:xfrm>
            <a:off x="230624" y="1158949"/>
            <a:ext cx="5758094" cy="476338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 name="圖片 3">
            <a:extLst>
              <a:ext uri="{FF2B5EF4-FFF2-40B4-BE49-F238E27FC236}">
                <a16:creationId xmlns:a16="http://schemas.microsoft.com/office/drawing/2014/main" id="{7F044946-3BB0-4F7B-A0C5-A47FB9AD939B}"/>
              </a:ext>
            </a:extLst>
          </p:cNvPr>
          <p:cNvPicPr>
            <a:picLocks noChangeAspect="1"/>
          </p:cNvPicPr>
          <p:nvPr/>
        </p:nvPicPr>
        <p:blipFill>
          <a:blip r:embed="rId3"/>
          <a:stretch>
            <a:fillRect/>
          </a:stretch>
        </p:blipFill>
        <p:spPr>
          <a:xfrm>
            <a:off x="6203284" y="1158949"/>
            <a:ext cx="4622626" cy="116605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文字方塊 2">
            <a:extLst>
              <a:ext uri="{FF2B5EF4-FFF2-40B4-BE49-F238E27FC236}">
                <a16:creationId xmlns:a16="http://schemas.microsoft.com/office/drawing/2014/main" id="{E95F6EE7-DDD6-4DA6-8B79-AB72796F020A}"/>
              </a:ext>
            </a:extLst>
          </p:cNvPr>
          <p:cNvSpPr txBox="1"/>
          <p:nvPr/>
        </p:nvSpPr>
        <p:spPr>
          <a:xfrm>
            <a:off x="1913860" y="6018028"/>
            <a:ext cx="3785191" cy="369332"/>
          </a:xfrm>
          <a:prstGeom prst="rect">
            <a:avLst/>
          </a:prstGeom>
          <a:solidFill>
            <a:schemeClr val="accent3">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提案申請時就須提出及完成用印</a:t>
            </a:r>
          </a:p>
        </p:txBody>
      </p:sp>
    </p:spTree>
    <p:extLst>
      <p:ext uri="{BB962C8B-B14F-4D97-AF65-F5344CB8AC3E}">
        <p14:creationId xmlns:p14="http://schemas.microsoft.com/office/powerpoint/2010/main" val="238348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0495D01-19BB-4FB2-8195-324A311BB737}"/>
              </a:ext>
            </a:extLst>
          </p:cNvPr>
          <p:cNvPicPr>
            <a:picLocks noChangeAspect="1"/>
          </p:cNvPicPr>
          <p:nvPr/>
        </p:nvPicPr>
        <p:blipFill>
          <a:blip r:embed="rId2"/>
          <a:stretch>
            <a:fillRect/>
          </a:stretch>
        </p:blipFill>
        <p:spPr>
          <a:xfrm>
            <a:off x="1042233" y="669851"/>
            <a:ext cx="4752510" cy="595998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 name="圖片 2">
            <a:extLst>
              <a:ext uri="{FF2B5EF4-FFF2-40B4-BE49-F238E27FC236}">
                <a16:creationId xmlns:a16="http://schemas.microsoft.com/office/drawing/2014/main" id="{10F324B4-483A-470D-A07A-80C790BE4CD0}"/>
              </a:ext>
            </a:extLst>
          </p:cNvPr>
          <p:cNvPicPr>
            <a:picLocks noChangeAspect="1"/>
          </p:cNvPicPr>
          <p:nvPr/>
        </p:nvPicPr>
        <p:blipFill>
          <a:blip r:embed="rId3"/>
          <a:stretch>
            <a:fillRect/>
          </a:stretch>
        </p:blipFill>
        <p:spPr>
          <a:xfrm>
            <a:off x="6273210" y="669851"/>
            <a:ext cx="4467164" cy="585854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文字方塊 3">
            <a:extLst>
              <a:ext uri="{FF2B5EF4-FFF2-40B4-BE49-F238E27FC236}">
                <a16:creationId xmlns:a16="http://schemas.microsoft.com/office/drawing/2014/main" id="{5DF9711F-A373-4521-A786-F64942781B2A}"/>
              </a:ext>
            </a:extLst>
          </p:cNvPr>
          <p:cNvSpPr txBox="1"/>
          <p:nvPr/>
        </p:nvSpPr>
        <p:spPr>
          <a:xfrm>
            <a:off x="7942521" y="6003483"/>
            <a:ext cx="3030279" cy="369332"/>
          </a:xfrm>
          <a:prstGeom prst="rect">
            <a:avLst/>
          </a:prstGeom>
          <a:solidFill>
            <a:schemeClr val="accent3">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個資提供者簽署，每人</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份</a:t>
            </a:r>
          </a:p>
        </p:txBody>
      </p:sp>
    </p:spTree>
    <p:extLst>
      <p:ext uri="{BB962C8B-B14F-4D97-AF65-F5344CB8AC3E}">
        <p14:creationId xmlns:p14="http://schemas.microsoft.com/office/powerpoint/2010/main" val="227794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3C7AA867-8E27-4D0A-AEC7-CD558E6B2B6F}"/>
              </a:ext>
            </a:extLst>
          </p:cNvPr>
          <p:cNvSpPr/>
          <p:nvPr/>
        </p:nvSpPr>
        <p:spPr>
          <a:xfrm>
            <a:off x="148957" y="719925"/>
            <a:ext cx="10528300" cy="4502467"/>
          </a:xfrm>
          <a:prstGeom prst="rect">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6C8C85C9-82BD-4AF0-ADE2-463EB678ED02}"/>
              </a:ext>
            </a:extLst>
          </p:cNvPr>
          <p:cNvSpPr/>
          <p:nvPr/>
        </p:nvSpPr>
        <p:spPr>
          <a:xfrm>
            <a:off x="314057" y="912491"/>
            <a:ext cx="10528300" cy="4502467"/>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ADCFB486-7BC8-4EE0-BEC6-E0DF7750CC1E}"/>
              </a:ext>
            </a:extLst>
          </p:cNvPr>
          <p:cNvPicPr>
            <a:picLocks noChangeAspect="1"/>
          </p:cNvPicPr>
          <p:nvPr/>
        </p:nvPicPr>
        <p:blipFill rotWithShape="1">
          <a:blip r:embed="rId2"/>
          <a:srcRect l="4218" t="8208" r="6124" b="6622"/>
          <a:stretch/>
        </p:blipFill>
        <p:spPr>
          <a:xfrm>
            <a:off x="1122906" y="1164534"/>
            <a:ext cx="3548246" cy="3327094"/>
          </a:xfrm>
          <a:prstGeom prst="rect">
            <a:avLst/>
          </a:prstGeom>
        </p:spPr>
      </p:pic>
      <p:sp>
        <p:nvSpPr>
          <p:cNvPr id="7" name="矩形 6">
            <a:extLst>
              <a:ext uri="{FF2B5EF4-FFF2-40B4-BE49-F238E27FC236}">
                <a16:creationId xmlns:a16="http://schemas.microsoft.com/office/drawing/2014/main" id="{CDAA2726-0D28-483E-9814-0E57F7DEFCC5}"/>
              </a:ext>
            </a:extLst>
          </p:cNvPr>
          <p:cNvSpPr/>
          <p:nvPr/>
        </p:nvSpPr>
        <p:spPr>
          <a:xfrm>
            <a:off x="1791238" y="5045626"/>
            <a:ext cx="2492990" cy="369332"/>
          </a:xfrm>
          <a:prstGeom prst="rect">
            <a:avLst/>
          </a:prstGeom>
        </p:spPr>
        <p:txBody>
          <a:bodyPr wrap="none">
            <a:spAutoFit/>
          </a:bodyPr>
          <a:lstStyle/>
          <a:p>
            <a:r>
              <a:rPr lang="zh-TW" altLang="en-US" dirty="0"/>
              <a:t>https://reurl.cc/1v8k2Q</a:t>
            </a:r>
          </a:p>
        </p:txBody>
      </p:sp>
      <p:sp>
        <p:nvSpPr>
          <p:cNvPr id="8" name="矩形 7">
            <a:extLst>
              <a:ext uri="{FF2B5EF4-FFF2-40B4-BE49-F238E27FC236}">
                <a16:creationId xmlns:a16="http://schemas.microsoft.com/office/drawing/2014/main" id="{3F7978F7-4AA3-43E3-BF20-B15EAE6253BE}"/>
              </a:ext>
            </a:extLst>
          </p:cNvPr>
          <p:cNvSpPr/>
          <p:nvPr/>
        </p:nvSpPr>
        <p:spPr>
          <a:xfrm>
            <a:off x="1829710" y="4676294"/>
            <a:ext cx="2416046" cy="369332"/>
          </a:xfrm>
          <a:prstGeom prst="rect">
            <a:avLst/>
          </a:prstGeom>
        </p:spPr>
        <p:txBody>
          <a:bodyPr wrap="none">
            <a:spAutoFit/>
          </a:bodyPr>
          <a:lstStyle/>
          <a:p>
            <a:r>
              <a:rPr lang="zh-TW" altLang="en-US" dirty="0">
                <a:latin typeface="jf open 粉圓 2.0" panose="020B0000000000000000" pitchFamily="34" charset="-120"/>
                <a:ea typeface="jf open 粉圓 2.0" panose="020B0000000000000000" pitchFamily="34" charset="-120"/>
              </a:rPr>
              <a:t>官網公告</a:t>
            </a:r>
            <a:r>
              <a:rPr lang="en-US" altLang="zh-TW" dirty="0">
                <a:latin typeface="jf open 粉圓 2.0" panose="020B0000000000000000" pitchFamily="34" charset="-120"/>
                <a:ea typeface="jf open 粉圓 2.0" panose="020B0000000000000000" pitchFamily="34" charset="-120"/>
              </a:rPr>
              <a:t>(</a:t>
            </a:r>
            <a:r>
              <a:rPr lang="zh-TW" altLang="en-US" dirty="0">
                <a:latin typeface="jf open 粉圓 2.0" panose="020B0000000000000000" pitchFamily="34" charset="-120"/>
                <a:ea typeface="jf open 粉圓 2.0" panose="020B0000000000000000" pitchFamily="34" charset="-120"/>
              </a:rPr>
              <a:t>須知、附件</a:t>
            </a:r>
            <a:r>
              <a:rPr lang="en-US" altLang="zh-TW" dirty="0">
                <a:latin typeface="jf open 粉圓 2.0" panose="020B0000000000000000" pitchFamily="34" charset="-120"/>
                <a:ea typeface="jf open 粉圓 2.0" panose="020B0000000000000000" pitchFamily="34" charset="-120"/>
              </a:rPr>
              <a:t>)</a:t>
            </a:r>
            <a:endParaRPr lang="zh-TW" altLang="en-US" dirty="0">
              <a:latin typeface="jf open 粉圓 2.0" panose="020B0000000000000000" pitchFamily="34" charset="-120"/>
              <a:ea typeface="jf open 粉圓 2.0" panose="020B0000000000000000" pitchFamily="34" charset="-120"/>
            </a:endParaRPr>
          </a:p>
        </p:txBody>
      </p:sp>
      <p:sp>
        <p:nvSpPr>
          <p:cNvPr id="11" name="矩形 10">
            <a:extLst>
              <a:ext uri="{FF2B5EF4-FFF2-40B4-BE49-F238E27FC236}">
                <a16:creationId xmlns:a16="http://schemas.microsoft.com/office/drawing/2014/main" id="{BE67B38B-1134-4E3F-A75E-7DBB1E1C0104}"/>
              </a:ext>
            </a:extLst>
          </p:cNvPr>
          <p:cNvSpPr/>
          <p:nvPr/>
        </p:nvSpPr>
        <p:spPr>
          <a:xfrm>
            <a:off x="6980519" y="5045626"/>
            <a:ext cx="2757889" cy="369332"/>
          </a:xfrm>
          <a:prstGeom prst="rect">
            <a:avLst/>
          </a:prstGeom>
        </p:spPr>
        <p:txBody>
          <a:bodyPr wrap="square">
            <a:spAutoFit/>
          </a:bodyPr>
          <a:lstStyle/>
          <a:p>
            <a:r>
              <a:rPr lang="en-US" altLang="zh-TW" dirty="0"/>
              <a:t>https://reurl.cc/r90Kg4</a:t>
            </a:r>
            <a:endParaRPr lang="zh-TW" altLang="en-US" dirty="0"/>
          </a:p>
        </p:txBody>
      </p:sp>
      <p:sp>
        <p:nvSpPr>
          <p:cNvPr id="12" name="矩形 11">
            <a:extLst>
              <a:ext uri="{FF2B5EF4-FFF2-40B4-BE49-F238E27FC236}">
                <a16:creationId xmlns:a16="http://schemas.microsoft.com/office/drawing/2014/main" id="{3844C569-3AD3-4590-A4A4-0932058DE1D8}"/>
              </a:ext>
            </a:extLst>
          </p:cNvPr>
          <p:cNvSpPr/>
          <p:nvPr/>
        </p:nvSpPr>
        <p:spPr>
          <a:xfrm>
            <a:off x="7650255" y="4676294"/>
            <a:ext cx="1107996" cy="369332"/>
          </a:xfrm>
          <a:prstGeom prst="rect">
            <a:avLst/>
          </a:prstGeom>
        </p:spPr>
        <p:txBody>
          <a:bodyPr wrap="none">
            <a:spAutoFit/>
          </a:bodyPr>
          <a:lstStyle/>
          <a:p>
            <a:r>
              <a:rPr lang="zh-TW" altLang="en-US" dirty="0">
                <a:latin typeface="jf open 粉圓 2.0" panose="020B0000000000000000" pitchFamily="34" charset="-120"/>
                <a:ea typeface="jf open 粉圓 2.0" panose="020B0000000000000000" pitchFamily="34" charset="-120"/>
              </a:rPr>
              <a:t>申請連結</a:t>
            </a:r>
          </a:p>
        </p:txBody>
      </p:sp>
      <p:pic>
        <p:nvPicPr>
          <p:cNvPr id="13" name="圖片 12">
            <a:extLst>
              <a:ext uri="{FF2B5EF4-FFF2-40B4-BE49-F238E27FC236}">
                <a16:creationId xmlns:a16="http://schemas.microsoft.com/office/drawing/2014/main" id="{0C243DBA-23C0-432A-9722-7A7374048DE3}"/>
              </a:ext>
            </a:extLst>
          </p:cNvPr>
          <p:cNvPicPr>
            <a:picLocks noChangeAspect="1"/>
          </p:cNvPicPr>
          <p:nvPr/>
        </p:nvPicPr>
        <p:blipFill rotWithShape="1">
          <a:blip r:embed="rId3"/>
          <a:srcRect l="6546" t="6196" r="3706" b="6178"/>
          <a:stretch/>
        </p:blipFill>
        <p:spPr>
          <a:xfrm>
            <a:off x="6400799" y="1164534"/>
            <a:ext cx="3448281" cy="3327094"/>
          </a:xfrm>
          <a:prstGeom prst="rect">
            <a:avLst/>
          </a:prstGeom>
        </p:spPr>
      </p:pic>
      <p:sp>
        <p:nvSpPr>
          <p:cNvPr id="16" name="矩形 15">
            <a:extLst>
              <a:ext uri="{FF2B5EF4-FFF2-40B4-BE49-F238E27FC236}">
                <a16:creationId xmlns:a16="http://schemas.microsoft.com/office/drawing/2014/main" id="{C29BA4BC-FEB0-437C-BC30-08CEE0DE5208}"/>
              </a:ext>
            </a:extLst>
          </p:cNvPr>
          <p:cNvSpPr/>
          <p:nvPr/>
        </p:nvSpPr>
        <p:spPr>
          <a:xfrm>
            <a:off x="2448340" y="5667001"/>
            <a:ext cx="6096000" cy="923330"/>
          </a:xfrm>
          <a:prstGeom prst="rect">
            <a:avLst/>
          </a:prstGeom>
        </p:spPr>
        <p:txBody>
          <a:bodyPr>
            <a:spAutoFit/>
          </a:bodyPr>
          <a:lstStyle/>
          <a:p>
            <a:r>
              <a:rPr lang="en-US" altLang="zh-TW" b="1" dirty="0">
                <a:solidFill>
                  <a:srgbClr val="404851"/>
                </a:solidFill>
                <a:latin typeface="jf open 粉圓 2.0" panose="020B0000000000000000" pitchFamily="34" charset="-120"/>
                <a:ea typeface="jf open 粉圓 2.0" panose="020B0000000000000000" pitchFamily="34" charset="-120"/>
              </a:rPr>
              <a:t>TEL</a:t>
            </a:r>
            <a:r>
              <a:rPr lang="zh-TW" altLang="en-US" b="1" dirty="0">
                <a:solidFill>
                  <a:srgbClr val="404851"/>
                </a:solidFill>
                <a:latin typeface="jf open 粉圓 2.0" panose="020B0000000000000000" pitchFamily="34" charset="-120"/>
                <a:ea typeface="jf open 粉圓 2.0" panose="020B0000000000000000" pitchFamily="34" charset="-120"/>
              </a:rPr>
              <a:t>：</a:t>
            </a:r>
            <a:r>
              <a:rPr lang="en-US" altLang="zh-TW" b="1" dirty="0">
                <a:solidFill>
                  <a:srgbClr val="404851"/>
                </a:solidFill>
                <a:latin typeface="jf open 粉圓 2.0" panose="020B0000000000000000" pitchFamily="34" charset="-120"/>
                <a:ea typeface="jf open 粉圓 2.0" panose="020B0000000000000000" pitchFamily="34" charset="-120"/>
              </a:rPr>
              <a:t>02-2577-2400 </a:t>
            </a:r>
          </a:p>
          <a:p>
            <a:r>
              <a:rPr lang="zh-TW" altLang="en-US" b="1" dirty="0">
                <a:solidFill>
                  <a:srgbClr val="404851"/>
                </a:solidFill>
                <a:latin typeface="jf open 粉圓 2.0" panose="020B0000000000000000" pitchFamily="34" charset="-120"/>
                <a:ea typeface="jf open 粉圓 2.0" panose="020B0000000000000000" pitchFamily="34" charset="-120"/>
              </a:rPr>
              <a:t>黃小姐</a:t>
            </a:r>
            <a:r>
              <a:rPr lang="en-US" altLang="zh-TW" b="1" dirty="0">
                <a:solidFill>
                  <a:srgbClr val="404851"/>
                </a:solidFill>
                <a:latin typeface="jf open 粉圓 2.0" panose="020B0000000000000000" pitchFamily="34" charset="-120"/>
                <a:ea typeface="jf open 粉圓 2.0" panose="020B0000000000000000" pitchFamily="34" charset="-120"/>
              </a:rPr>
              <a:t>#811 shelly@mail.tca.org.tw </a:t>
            </a:r>
          </a:p>
          <a:p>
            <a:r>
              <a:rPr lang="zh-TW" altLang="en-US" b="1" dirty="0">
                <a:solidFill>
                  <a:srgbClr val="404851"/>
                </a:solidFill>
                <a:latin typeface="jf open 粉圓 2.0" panose="020B0000000000000000" pitchFamily="34" charset="-120"/>
                <a:ea typeface="jf open 粉圓 2.0" panose="020B0000000000000000" pitchFamily="34" charset="-120"/>
              </a:rPr>
              <a:t>陳小姐</a:t>
            </a:r>
            <a:r>
              <a:rPr lang="en-US" altLang="zh-TW" b="1" dirty="0">
                <a:solidFill>
                  <a:srgbClr val="404851"/>
                </a:solidFill>
                <a:latin typeface="jf open 粉圓 2.0" panose="020B0000000000000000" pitchFamily="34" charset="-120"/>
                <a:ea typeface="jf open 粉圓 2.0" panose="020B0000000000000000" pitchFamily="34" charset="-120"/>
              </a:rPr>
              <a:t>#846 selena_chen@mail.tca.org.tw</a:t>
            </a:r>
            <a:endParaRPr lang="en-US" altLang="zh-TW" b="1" i="0" dirty="0">
              <a:solidFill>
                <a:srgbClr val="404851"/>
              </a:solidFill>
              <a:effectLst/>
              <a:latin typeface="jf open 粉圓 2.0" panose="020B0000000000000000" pitchFamily="34" charset="-120"/>
              <a:ea typeface="jf open 粉圓 2.0" panose="020B0000000000000000" pitchFamily="34" charset="-120"/>
            </a:endParaRPr>
          </a:p>
        </p:txBody>
      </p:sp>
      <p:sp>
        <p:nvSpPr>
          <p:cNvPr id="17" name="文字方塊 16">
            <a:extLst>
              <a:ext uri="{FF2B5EF4-FFF2-40B4-BE49-F238E27FC236}">
                <a16:creationId xmlns:a16="http://schemas.microsoft.com/office/drawing/2014/main" id="{691B8D93-E7B4-4CF7-A566-1DA01DA56769}"/>
              </a:ext>
            </a:extLst>
          </p:cNvPr>
          <p:cNvSpPr txBox="1"/>
          <p:nvPr/>
        </p:nvSpPr>
        <p:spPr>
          <a:xfrm>
            <a:off x="1594884" y="5814909"/>
            <a:ext cx="669851" cy="646331"/>
          </a:xfrm>
          <a:prstGeom prst="rect">
            <a:avLst/>
          </a:prstGeom>
          <a:noFill/>
          <a:ln w="28575">
            <a:solidFill>
              <a:srgbClr val="2F2725"/>
            </a:solidFill>
          </a:ln>
        </p:spPr>
        <p:txBody>
          <a:bodyPr wrap="square" rtlCol="0">
            <a:spAutoFit/>
          </a:bodyPr>
          <a:lstStyle/>
          <a:p>
            <a:r>
              <a:rPr lang="zh-TW" altLang="en-US" b="1" dirty="0">
                <a:solidFill>
                  <a:srgbClr val="2F2725"/>
                </a:solidFill>
                <a:latin typeface="jf open 粉圓 2.0" panose="020B0000000000000000" pitchFamily="34" charset="-120"/>
                <a:ea typeface="jf open 粉圓 2.0" panose="020B0000000000000000" pitchFamily="34" charset="-120"/>
              </a:rPr>
              <a:t>聯絡</a:t>
            </a:r>
            <a:endParaRPr lang="en-US" altLang="zh-TW" b="1" dirty="0">
              <a:solidFill>
                <a:srgbClr val="2F2725"/>
              </a:solidFill>
              <a:latin typeface="jf open 粉圓 2.0" panose="020B0000000000000000" pitchFamily="34" charset="-120"/>
              <a:ea typeface="jf open 粉圓 2.0" panose="020B0000000000000000" pitchFamily="34" charset="-120"/>
            </a:endParaRPr>
          </a:p>
          <a:p>
            <a:r>
              <a:rPr lang="zh-TW" altLang="en-US" b="1" dirty="0">
                <a:solidFill>
                  <a:srgbClr val="2F2725"/>
                </a:solidFill>
                <a:latin typeface="jf open 粉圓 2.0" panose="020B0000000000000000" pitchFamily="34" charset="-120"/>
                <a:ea typeface="jf open 粉圓 2.0" panose="020B0000000000000000" pitchFamily="34" charset="-120"/>
              </a:rPr>
              <a:t>窗口</a:t>
            </a:r>
          </a:p>
        </p:txBody>
      </p:sp>
      <p:pic>
        <p:nvPicPr>
          <p:cNvPr id="21" name="圖片 20">
            <a:extLst>
              <a:ext uri="{FF2B5EF4-FFF2-40B4-BE49-F238E27FC236}">
                <a16:creationId xmlns:a16="http://schemas.microsoft.com/office/drawing/2014/main" id="{91D77E31-DCD7-45FF-BCE2-F85564F67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73" y="5833241"/>
            <a:ext cx="609665" cy="609665"/>
          </a:xfrm>
          <a:prstGeom prst="rect">
            <a:avLst/>
          </a:prstGeom>
        </p:spPr>
      </p:pic>
    </p:spTree>
    <p:extLst>
      <p:ext uri="{BB962C8B-B14F-4D97-AF65-F5344CB8AC3E}">
        <p14:creationId xmlns:p14="http://schemas.microsoft.com/office/powerpoint/2010/main" val="11283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雲朵形 7">
            <a:extLst>
              <a:ext uri="{FF2B5EF4-FFF2-40B4-BE49-F238E27FC236}">
                <a16:creationId xmlns:a16="http://schemas.microsoft.com/office/drawing/2014/main" id="{94888AFB-EE1F-47EA-92C8-7E98DAF06AD3}"/>
              </a:ext>
            </a:extLst>
          </p:cNvPr>
          <p:cNvSpPr/>
          <p:nvPr/>
        </p:nvSpPr>
        <p:spPr>
          <a:xfrm rot="348136">
            <a:off x="1597199" y="2126512"/>
            <a:ext cx="4387140" cy="30302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2" name="TextBox 2"/>
          <p:cNvSpPr txBox="1"/>
          <p:nvPr/>
        </p:nvSpPr>
        <p:spPr>
          <a:xfrm rot="21331925">
            <a:off x="2325676" y="2980159"/>
            <a:ext cx="6188299" cy="897682"/>
          </a:xfrm>
          <a:prstGeom prst="rect">
            <a:avLst/>
          </a:prstGeom>
        </p:spPr>
        <p:txBody>
          <a:bodyPr lIns="0" tIns="0" rIns="0" bIns="0" rtlCol="0" anchor="t">
            <a:spAutoFit/>
          </a:bodyPr>
          <a:lstStyle/>
          <a:p>
            <a:pPr marL="0" marR="0" lvl="0" indent="0" algn="l" defTabSz="609630" rtl="0" eaLnBrk="1" fontAlgn="auto" latinLnBrk="0" hangingPunct="1">
              <a:lnSpc>
                <a:spcPts val="7040"/>
              </a:lnSpc>
              <a:spcBef>
                <a:spcPct val="0"/>
              </a:spcBef>
              <a:spcAft>
                <a:spcPts val="0"/>
              </a:spcAft>
              <a:buClrTx/>
              <a:buSzTx/>
              <a:buFontTx/>
              <a:buNone/>
              <a:tabLst/>
              <a:defRPr/>
            </a:pPr>
            <a:r>
              <a:rPr kumimoji="0" lang="zh-TW" altLang="en-US" sz="5866" b="1" i="0" u="none" strike="noStrike" kern="1200" cap="none" spc="0" normalizeH="0" baseline="0" noProof="0" dirty="0">
                <a:ln>
                  <a:noFill/>
                </a:ln>
                <a:solidFill>
                  <a:prstClr val="black"/>
                </a:solidFill>
                <a:effectLst/>
                <a:uLnTx/>
                <a:uFillTx/>
                <a:latin typeface="jf open 粉圓 2.0" panose="020B0000000000000000" pitchFamily="34" charset="-120"/>
                <a:ea typeface="jf open 粉圓 2.0" panose="020B0000000000000000" pitchFamily="34" charset="-120"/>
                <a:cs typeface="+mn-cs"/>
              </a:rPr>
              <a:t>感謝聆聽</a:t>
            </a:r>
            <a:r>
              <a:rPr kumimoji="0" lang="en-US" altLang="zh-TW" sz="5866" b="1" i="0" u="none" strike="noStrike" kern="1200" cap="none" spc="0" normalizeH="0" baseline="0" noProof="0" dirty="0">
                <a:ln>
                  <a:noFill/>
                </a:ln>
                <a:solidFill>
                  <a:prstClr val="black"/>
                </a:solidFill>
                <a:effectLst/>
                <a:uLnTx/>
                <a:uFillTx/>
                <a:latin typeface="jf open 粉圓 2.0" panose="020B0000000000000000" pitchFamily="34" charset="-120"/>
                <a:ea typeface="jf open 粉圓 2.0" panose="020B0000000000000000" pitchFamily="34" charset="-120"/>
                <a:cs typeface="+mn-cs"/>
              </a:rPr>
              <a:t>!</a:t>
            </a:r>
            <a:endParaRPr kumimoji="0" lang="en-US" sz="5866" b="1" i="0" u="none" strike="noStrike" kern="1200" cap="none" spc="0" normalizeH="0" baseline="0" noProof="0" dirty="0">
              <a:ln>
                <a:noFill/>
              </a:ln>
              <a:solidFill>
                <a:prstClr val="black"/>
              </a:solidFill>
              <a:effectLst/>
              <a:uLnTx/>
              <a:uFillTx/>
              <a:latin typeface="jf open 粉圓 2.0" panose="020B0000000000000000" pitchFamily="34" charset="-120"/>
              <a:ea typeface="jf open 粉圓 2.0" panose="020B0000000000000000" pitchFamily="34" charset="-120"/>
              <a:cs typeface="+mn-cs"/>
            </a:endParaRPr>
          </a:p>
        </p:txBody>
      </p:sp>
      <p:sp>
        <p:nvSpPr>
          <p:cNvPr id="6" name="Freeform 5">
            <a:extLst>
              <a:ext uri="{FF2B5EF4-FFF2-40B4-BE49-F238E27FC236}">
                <a16:creationId xmlns:a16="http://schemas.microsoft.com/office/drawing/2014/main" id="{8C6298FC-66BF-44C8-AB93-0AF869C7B7D3}"/>
              </a:ext>
            </a:extLst>
          </p:cNvPr>
          <p:cNvSpPr/>
          <p:nvPr/>
        </p:nvSpPr>
        <p:spPr>
          <a:xfrm>
            <a:off x="6399596" y="1265035"/>
            <a:ext cx="4983684" cy="4327931"/>
          </a:xfrm>
          <a:custGeom>
            <a:avLst/>
            <a:gdLst/>
            <a:ahLst/>
            <a:cxnLst/>
            <a:rect l="l" t="t" r="r" b="b"/>
            <a:pathLst>
              <a:path w="7475526" h="6491897">
                <a:moveTo>
                  <a:pt x="0" y="0"/>
                </a:moveTo>
                <a:lnTo>
                  <a:pt x="7475526" y="0"/>
                </a:lnTo>
                <a:lnTo>
                  <a:pt x="7475526" y="6491896"/>
                </a:lnTo>
                <a:lnTo>
                  <a:pt x="0" y="6491896"/>
                </a:lnTo>
                <a:lnTo>
                  <a:pt x="0" y="0"/>
                </a:lnTo>
                <a:close/>
              </a:path>
            </a:pathLst>
          </a:custGeom>
          <a:blipFill>
            <a:blip r:embed="rId2">
              <a:extLst>
                <a:ext uri="{96DAC541-7B7A-43D3-8B79-37D633B846F1}">
                  <asvg:svgBlip xmlns:asvg="http://schemas.microsoft.com/office/drawing/2016/SVG/main" r:embed="rId3"/>
                </a:ext>
              </a:extLst>
            </a:blip>
            <a:stretch>
              <a:fillRect l="-78220"/>
            </a:stretch>
          </a:blipFill>
        </p:spPr>
      </p:sp>
    </p:spTree>
    <p:extLst>
      <p:ext uri="{BB962C8B-B14F-4D97-AF65-F5344CB8AC3E}">
        <p14:creationId xmlns:p14="http://schemas.microsoft.com/office/powerpoint/2010/main" val="374050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手繪多邊形 18"/>
          <p:cNvSpPr/>
          <p:nvPr/>
        </p:nvSpPr>
        <p:spPr>
          <a:xfrm>
            <a:off x="5758251" y="1892663"/>
            <a:ext cx="457208" cy="1628887"/>
          </a:xfrm>
          <a:custGeom>
            <a:avLst/>
            <a:gdLst>
              <a:gd name="connsiteX0" fmla="*/ 228604 w 457208"/>
              <a:gd name="connsiteY0" fmla="*/ 0 h 1628887"/>
              <a:gd name="connsiteX1" fmla="*/ 266977 w 457208"/>
              <a:gd name="connsiteY1" fmla="*/ 63163 h 1628887"/>
              <a:gd name="connsiteX2" fmla="*/ 457208 w 457208"/>
              <a:gd name="connsiteY2" fmla="*/ 814443 h 1628887"/>
              <a:gd name="connsiteX3" fmla="*/ 266977 w 457208"/>
              <a:gd name="connsiteY3" fmla="*/ 1565723 h 1628887"/>
              <a:gd name="connsiteX4" fmla="*/ 228604 w 457208"/>
              <a:gd name="connsiteY4" fmla="*/ 1628887 h 1628887"/>
              <a:gd name="connsiteX5" fmla="*/ 190231 w 457208"/>
              <a:gd name="connsiteY5" fmla="*/ 1565723 h 1628887"/>
              <a:gd name="connsiteX6" fmla="*/ 0 w 457208"/>
              <a:gd name="connsiteY6" fmla="*/ 814443 h 1628887"/>
              <a:gd name="connsiteX7" fmla="*/ 190231 w 457208"/>
              <a:gd name="connsiteY7" fmla="*/ 63163 h 1628887"/>
              <a:gd name="connsiteX8" fmla="*/ 228604 w 457208"/>
              <a:gd name="connsiteY8" fmla="*/ 0 h 16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8" h="1628887">
                <a:moveTo>
                  <a:pt x="228604" y="0"/>
                </a:moveTo>
                <a:lnTo>
                  <a:pt x="266977" y="63163"/>
                </a:lnTo>
                <a:cubicBezTo>
                  <a:pt x="388296" y="286491"/>
                  <a:pt x="457208" y="542419"/>
                  <a:pt x="457208" y="814443"/>
                </a:cubicBezTo>
                <a:cubicBezTo>
                  <a:pt x="457208" y="1086467"/>
                  <a:pt x="388296" y="1342395"/>
                  <a:pt x="266977" y="1565723"/>
                </a:cubicBezTo>
                <a:lnTo>
                  <a:pt x="228604" y="1628887"/>
                </a:lnTo>
                <a:lnTo>
                  <a:pt x="190231" y="1565723"/>
                </a:lnTo>
                <a:cubicBezTo>
                  <a:pt x="68912" y="1342395"/>
                  <a:pt x="0" y="1086467"/>
                  <a:pt x="0" y="814443"/>
                </a:cubicBezTo>
                <a:cubicBezTo>
                  <a:pt x="0" y="542419"/>
                  <a:pt x="68912" y="286491"/>
                  <a:pt x="190231" y="63163"/>
                </a:cubicBezTo>
                <a:lnTo>
                  <a:pt x="22860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latin typeface="Arial"/>
              <a:ea typeface="微軟正黑體"/>
            </a:endParaRPr>
          </a:p>
        </p:txBody>
      </p:sp>
      <p:sp>
        <p:nvSpPr>
          <p:cNvPr id="18" name="手繪多邊形 17"/>
          <p:cNvSpPr/>
          <p:nvPr/>
        </p:nvSpPr>
        <p:spPr>
          <a:xfrm>
            <a:off x="2991853" y="1130967"/>
            <a:ext cx="2995002" cy="3152274"/>
          </a:xfrm>
          <a:custGeom>
            <a:avLst/>
            <a:gdLst>
              <a:gd name="connsiteX0" fmla="*/ 1647469 w 2995002"/>
              <a:gd name="connsiteY0" fmla="*/ 0 h 3152274"/>
              <a:gd name="connsiteX1" fmla="*/ 2954426 w 2995002"/>
              <a:gd name="connsiteY1" fmla="*/ 694904 h 3152274"/>
              <a:gd name="connsiteX2" fmla="*/ 2995002 w 2995002"/>
              <a:gd name="connsiteY2" fmla="*/ 761694 h 3152274"/>
              <a:gd name="connsiteX3" fmla="*/ 2956629 w 2995002"/>
              <a:gd name="connsiteY3" fmla="*/ 824857 h 3152274"/>
              <a:gd name="connsiteX4" fmla="*/ 2766398 w 2995002"/>
              <a:gd name="connsiteY4" fmla="*/ 1576137 h 3152274"/>
              <a:gd name="connsiteX5" fmla="*/ 2956629 w 2995002"/>
              <a:gd name="connsiteY5" fmla="*/ 2327417 h 3152274"/>
              <a:gd name="connsiteX6" fmla="*/ 2995002 w 2995002"/>
              <a:gd name="connsiteY6" fmla="*/ 2390581 h 3152274"/>
              <a:gd name="connsiteX7" fmla="*/ 2954426 w 2995002"/>
              <a:gd name="connsiteY7" fmla="*/ 2457370 h 3152274"/>
              <a:gd name="connsiteX8" fmla="*/ 1647469 w 2995002"/>
              <a:gd name="connsiteY8" fmla="*/ 3152274 h 3152274"/>
              <a:gd name="connsiteX9" fmla="*/ 644900 w 2995002"/>
              <a:gd name="connsiteY9" fmla="*/ 2792361 h 3152274"/>
              <a:gd name="connsiteX10" fmla="*/ 574267 w 2995002"/>
              <a:gd name="connsiteY10" fmla="*/ 2728165 h 3152274"/>
              <a:gd name="connsiteX11" fmla="*/ 0 w 2995002"/>
              <a:gd name="connsiteY11" fmla="*/ 2947738 h 3152274"/>
              <a:gd name="connsiteX12" fmla="*/ 344209 w 2995002"/>
              <a:gd name="connsiteY12" fmla="*/ 2462315 h 3152274"/>
              <a:gd name="connsiteX13" fmla="*/ 340512 w 2995002"/>
              <a:gd name="connsiteY13" fmla="*/ 2457370 h 3152274"/>
              <a:gd name="connsiteX14" fmla="*/ 71332 w 2995002"/>
              <a:gd name="connsiteY14" fmla="*/ 1576137 h 3152274"/>
              <a:gd name="connsiteX15" fmla="*/ 1647469 w 2995002"/>
              <a:gd name="connsiteY15"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5002" h="3152274">
                <a:moveTo>
                  <a:pt x="1647469" y="0"/>
                </a:moveTo>
                <a:cubicBezTo>
                  <a:pt x="2191517" y="0"/>
                  <a:pt x="2671183" y="275649"/>
                  <a:pt x="2954426" y="694904"/>
                </a:cubicBezTo>
                <a:lnTo>
                  <a:pt x="2995002" y="761694"/>
                </a:lnTo>
                <a:lnTo>
                  <a:pt x="2956629" y="824857"/>
                </a:lnTo>
                <a:cubicBezTo>
                  <a:pt x="2835310" y="1048185"/>
                  <a:pt x="2766398" y="1304113"/>
                  <a:pt x="2766398" y="1576137"/>
                </a:cubicBezTo>
                <a:cubicBezTo>
                  <a:pt x="2766398" y="1848161"/>
                  <a:pt x="2835310" y="2104089"/>
                  <a:pt x="2956629" y="2327417"/>
                </a:cubicBezTo>
                <a:lnTo>
                  <a:pt x="2995002" y="2390581"/>
                </a:lnTo>
                <a:lnTo>
                  <a:pt x="2954426" y="2457370"/>
                </a:lnTo>
                <a:cubicBezTo>
                  <a:pt x="2671183" y="2876625"/>
                  <a:pt x="2191517" y="3152274"/>
                  <a:pt x="1647469" y="3152274"/>
                </a:cubicBezTo>
                <a:cubicBezTo>
                  <a:pt x="1266636" y="3152274"/>
                  <a:pt x="917349" y="3017206"/>
                  <a:pt x="644900" y="2792361"/>
                </a:cubicBezTo>
                <a:lnTo>
                  <a:pt x="574267" y="2728165"/>
                </a:lnTo>
                <a:lnTo>
                  <a:pt x="0" y="2947738"/>
                </a:lnTo>
                <a:lnTo>
                  <a:pt x="344209" y="2462315"/>
                </a:lnTo>
                <a:lnTo>
                  <a:pt x="340512" y="2457370"/>
                </a:lnTo>
                <a:cubicBezTo>
                  <a:pt x="170566" y="2205817"/>
                  <a:pt x="71332" y="1902566"/>
                  <a:pt x="71332" y="1576137"/>
                </a:cubicBezTo>
                <a:cubicBezTo>
                  <a:pt x="71332" y="705661"/>
                  <a:pt x="776993" y="0"/>
                  <a:pt x="16474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Arial"/>
              <a:ea typeface="微軟正黑體"/>
            </a:endParaRPr>
          </a:p>
        </p:txBody>
      </p:sp>
      <p:sp>
        <p:nvSpPr>
          <p:cNvPr id="17" name="手繪多邊形 16"/>
          <p:cNvSpPr/>
          <p:nvPr/>
        </p:nvSpPr>
        <p:spPr>
          <a:xfrm>
            <a:off x="5986857" y="1130967"/>
            <a:ext cx="3056873" cy="3152274"/>
          </a:xfrm>
          <a:custGeom>
            <a:avLst/>
            <a:gdLst>
              <a:gd name="connsiteX0" fmla="*/ 1347533 w 3056873"/>
              <a:gd name="connsiteY0" fmla="*/ 0 h 3152274"/>
              <a:gd name="connsiteX1" fmla="*/ 2350103 w 3056873"/>
              <a:gd name="connsiteY1" fmla="*/ 359913 h 3152274"/>
              <a:gd name="connsiteX2" fmla="*/ 2388148 w 3056873"/>
              <a:gd name="connsiteY2" fmla="*/ 394491 h 3152274"/>
              <a:gd name="connsiteX3" fmla="*/ 3056873 w 3056873"/>
              <a:gd name="connsiteY3" fmla="*/ 168444 h 3152274"/>
              <a:gd name="connsiteX4" fmla="*/ 2642334 w 3056873"/>
              <a:gd name="connsiteY4" fmla="*/ 678647 h 3152274"/>
              <a:gd name="connsiteX5" fmla="*/ 2654491 w 3056873"/>
              <a:gd name="connsiteY5" fmla="*/ 694904 h 3152274"/>
              <a:gd name="connsiteX6" fmla="*/ 2923670 w 3056873"/>
              <a:gd name="connsiteY6" fmla="*/ 1576137 h 3152274"/>
              <a:gd name="connsiteX7" fmla="*/ 1347533 w 3056873"/>
              <a:gd name="connsiteY7" fmla="*/ 3152274 h 3152274"/>
              <a:gd name="connsiteX8" fmla="*/ 40576 w 3056873"/>
              <a:gd name="connsiteY8" fmla="*/ 2457370 h 3152274"/>
              <a:gd name="connsiteX9" fmla="*/ 0 w 3056873"/>
              <a:gd name="connsiteY9" fmla="*/ 2390581 h 3152274"/>
              <a:gd name="connsiteX10" fmla="*/ 38373 w 3056873"/>
              <a:gd name="connsiteY10" fmla="*/ 2327417 h 3152274"/>
              <a:gd name="connsiteX11" fmla="*/ 228604 w 3056873"/>
              <a:gd name="connsiteY11" fmla="*/ 1576137 h 3152274"/>
              <a:gd name="connsiteX12" fmla="*/ 38373 w 3056873"/>
              <a:gd name="connsiteY12" fmla="*/ 824857 h 3152274"/>
              <a:gd name="connsiteX13" fmla="*/ 0 w 3056873"/>
              <a:gd name="connsiteY13" fmla="*/ 761694 h 3152274"/>
              <a:gd name="connsiteX14" fmla="*/ 40576 w 3056873"/>
              <a:gd name="connsiteY14" fmla="*/ 694904 h 3152274"/>
              <a:gd name="connsiteX15" fmla="*/ 1347533 w 3056873"/>
              <a:gd name="connsiteY15"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873" h="3152274">
                <a:moveTo>
                  <a:pt x="1347533" y="0"/>
                </a:moveTo>
                <a:cubicBezTo>
                  <a:pt x="1728367" y="0"/>
                  <a:pt x="2077653" y="135068"/>
                  <a:pt x="2350103" y="359913"/>
                </a:cubicBezTo>
                <a:lnTo>
                  <a:pt x="2388148" y="394491"/>
                </a:lnTo>
                <a:lnTo>
                  <a:pt x="3056873" y="168444"/>
                </a:lnTo>
                <a:lnTo>
                  <a:pt x="2642334" y="678647"/>
                </a:lnTo>
                <a:lnTo>
                  <a:pt x="2654491" y="694904"/>
                </a:lnTo>
                <a:cubicBezTo>
                  <a:pt x="2824437" y="946457"/>
                  <a:pt x="2923670" y="1249709"/>
                  <a:pt x="2923670" y="1576137"/>
                </a:cubicBezTo>
                <a:cubicBezTo>
                  <a:pt x="2923670" y="2446613"/>
                  <a:pt x="2218009" y="3152274"/>
                  <a:pt x="1347533" y="3152274"/>
                </a:cubicBezTo>
                <a:cubicBezTo>
                  <a:pt x="803486" y="3152274"/>
                  <a:pt x="323819" y="2876625"/>
                  <a:pt x="40576" y="2457370"/>
                </a:cubicBezTo>
                <a:lnTo>
                  <a:pt x="0" y="2390581"/>
                </a:lnTo>
                <a:lnTo>
                  <a:pt x="38373" y="2327417"/>
                </a:lnTo>
                <a:cubicBezTo>
                  <a:pt x="159692" y="2104089"/>
                  <a:pt x="228604" y="1848161"/>
                  <a:pt x="228604" y="1576137"/>
                </a:cubicBezTo>
                <a:cubicBezTo>
                  <a:pt x="228604" y="1304113"/>
                  <a:pt x="159692" y="1048185"/>
                  <a:pt x="38373" y="824857"/>
                </a:cubicBezTo>
                <a:lnTo>
                  <a:pt x="0" y="761694"/>
                </a:lnTo>
                <a:lnTo>
                  <a:pt x="40576" y="694904"/>
                </a:lnTo>
                <a:cubicBezTo>
                  <a:pt x="323819" y="275649"/>
                  <a:pt x="803486" y="0"/>
                  <a:pt x="13475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Arial"/>
              <a:ea typeface="微軟正黑體"/>
            </a:endParaRPr>
          </a:p>
        </p:txBody>
      </p:sp>
      <p:sp>
        <p:nvSpPr>
          <p:cNvPr id="8" name="文字方塊 7"/>
          <p:cNvSpPr txBox="1"/>
          <p:nvPr/>
        </p:nvSpPr>
        <p:spPr>
          <a:xfrm>
            <a:off x="3040835" y="1383665"/>
            <a:ext cx="3026234" cy="2646878"/>
          </a:xfrm>
          <a:prstGeom prst="rect">
            <a:avLst/>
          </a:prstGeom>
          <a:noFill/>
        </p:spPr>
        <p:txBody>
          <a:bodyPr wrap="square" rtlCol="0">
            <a:spAutoFit/>
          </a:bodyPr>
          <a:lstStyle/>
          <a:p>
            <a:pPr algn="ctr"/>
            <a:r>
              <a:rPr lang="en-US" altLang="zh-TW" sz="16600" dirty="0">
                <a:solidFill>
                  <a:prstClr val="white"/>
                </a:solidFill>
                <a:latin typeface="Arial"/>
                <a:ea typeface="微軟正黑體"/>
              </a:rPr>
              <a:t>Q</a:t>
            </a:r>
            <a:endParaRPr lang="zh-TW" altLang="en-US" sz="16600" dirty="0">
              <a:solidFill>
                <a:prstClr val="white"/>
              </a:solidFill>
              <a:latin typeface="Arial"/>
              <a:ea typeface="微軟正黑體"/>
            </a:endParaRPr>
          </a:p>
        </p:txBody>
      </p:sp>
      <p:sp>
        <p:nvSpPr>
          <p:cNvPr id="9" name="文字方塊 8"/>
          <p:cNvSpPr txBox="1"/>
          <p:nvPr/>
        </p:nvSpPr>
        <p:spPr>
          <a:xfrm>
            <a:off x="5884291" y="1383665"/>
            <a:ext cx="3026234" cy="2646878"/>
          </a:xfrm>
          <a:prstGeom prst="rect">
            <a:avLst/>
          </a:prstGeom>
          <a:noFill/>
        </p:spPr>
        <p:txBody>
          <a:bodyPr wrap="square" rtlCol="0">
            <a:spAutoFit/>
          </a:bodyPr>
          <a:lstStyle/>
          <a:p>
            <a:pPr algn="ctr"/>
            <a:r>
              <a:rPr lang="en-US" altLang="zh-TW" sz="16600" dirty="0">
                <a:solidFill>
                  <a:prstClr val="white"/>
                </a:solidFill>
                <a:latin typeface="Arial"/>
                <a:ea typeface="微軟正黑體"/>
              </a:rPr>
              <a:t>A</a:t>
            </a:r>
            <a:endParaRPr lang="zh-TW" altLang="en-US" sz="16600" dirty="0">
              <a:solidFill>
                <a:prstClr val="white"/>
              </a:solidFill>
              <a:latin typeface="Arial"/>
              <a:ea typeface="微軟正黑體"/>
            </a:endParaRPr>
          </a:p>
        </p:txBody>
      </p:sp>
      <p:sp>
        <p:nvSpPr>
          <p:cNvPr id="10" name="文字方塊 9"/>
          <p:cNvSpPr txBox="1"/>
          <p:nvPr/>
        </p:nvSpPr>
        <p:spPr>
          <a:xfrm>
            <a:off x="5591265" y="2225876"/>
            <a:ext cx="796903" cy="923330"/>
          </a:xfrm>
          <a:prstGeom prst="rect">
            <a:avLst/>
          </a:prstGeom>
          <a:noFill/>
        </p:spPr>
        <p:txBody>
          <a:bodyPr wrap="square" rtlCol="0">
            <a:spAutoFit/>
          </a:bodyPr>
          <a:lstStyle/>
          <a:p>
            <a:pPr algn="ctr"/>
            <a:r>
              <a:rPr lang="en-US" altLang="zh-TW" sz="5400" dirty="0">
                <a:solidFill>
                  <a:prstClr val="white"/>
                </a:solidFill>
                <a:latin typeface="Arial"/>
                <a:ea typeface="微軟正黑體"/>
              </a:rPr>
              <a:t>&amp;</a:t>
            </a:r>
            <a:endParaRPr lang="zh-TW" altLang="en-US" sz="5400" dirty="0">
              <a:solidFill>
                <a:prstClr val="white"/>
              </a:solidFill>
              <a:latin typeface="Arial"/>
              <a:ea typeface="微軟正黑體"/>
            </a:endParaRPr>
          </a:p>
        </p:txBody>
      </p:sp>
      <p:sp>
        <p:nvSpPr>
          <p:cNvPr id="12" name="文字方塊 11"/>
          <p:cNvSpPr txBox="1"/>
          <p:nvPr/>
        </p:nvSpPr>
        <p:spPr>
          <a:xfrm>
            <a:off x="3933006" y="4564465"/>
            <a:ext cx="4325988" cy="461665"/>
          </a:xfrm>
          <a:prstGeom prst="rect">
            <a:avLst/>
          </a:prstGeom>
          <a:noFill/>
        </p:spPr>
        <p:txBody>
          <a:bodyPr wrap="square" rtlCol="0">
            <a:spAutoFit/>
          </a:bodyPr>
          <a:lstStyle/>
          <a:p>
            <a:r>
              <a:rPr lang="en-US" altLang="zh-TW" sz="2400" b="1" dirty="0">
                <a:solidFill>
                  <a:prstClr val="black"/>
                </a:solidFill>
                <a:latin typeface="Arial"/>
                <a:ea typeface="微軟正黑體"/>
              </a:rPr>
              <a:t>Do you have any questions ?</a:t>
            </a:r>
            <a:endParaRPr lang="zh-TW" altLang="en-US" sz="2400" b="1" dirty="0">
              <a:solidFill>
                <a:prstClr val="black"/>
              </a:solidFill>
              <a:latin typeface="Arial"/>
              <a:ea typeface="微軟正黑體"/>
            </a:endParaRPr>
          </a:p>
        </p:txBody>
      </p:sp>
    </p:spTree>
    <p:extLst>
      <p:ext uri="{BB962C8B-B14F-4D97-AF65-F5344CB8AC3E}">
        <p14:creationId xmlns:p14="http://schemas.microsoft.com/office/powerpoint/2010/main" val="230860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3098F9D-70B5-4FF6-8469-CC59391BB32B}"/>
              </a:ext>
            </a:extLst>
          </p:cNvPr>
          <p:cNvSpPr>
            <a:spLocks noGrp="1"/>
          </p:cNvSpPr>
          <p:nvPr>
            <p:ph type="body" idx="1"/>
          </p:nvPr>
        </p:nvSpPr>
        <p:spPr/>
        <p:txBody>
          <a:bodyPr/>
          <a:lstStyle/>
          <a:p>
            <a:pPr marL="186262" indent="0">
              <a:buNone/>
            </a:pPr>
            <a:r>
              <a:rPr lang="en-US" altLang="zh-TW" sz="2000" b="1" dirty="0"/>
              <a:t>Q1.</a:t>
            </a:r>
            <a:r>
              <a:rPr lang="zh-TW" altLang="en-US" sz="2000" b="1" dirty="0"/>
              <a:t>請問這個計畫是補助款嗎</a:t>
            </a:r>
            <a:r>
              <a:rPr lang="en-US" altLang="zh-TW" sz="2000" b="1" dirty="0"/>
              <a:t>? </a:t>
            </a:r>
            <a:r>
              <a:rPr lang="zh-TW" altLang="en-US" sz="2000" b="1" dirty="0"/>
              <a:t>我已經申請過其它計畫的補助，這支計畫還能再申請嗎</a:t>
            </a:r>
            <a:r>
              <a:rPr lang="en-US" altLang="zh-TW" sz="2000" b="1" dirty="0"/>
              <a:t>?</a:t>
            </a:r>
          </a:p>
          <a:p>
            <a:pPr marL="186262" indent="0">
              <a:buNone/>
            </a:pPr>
            <a:r>
              <a:rPr lang="en-US" altLang="zh-TW" sz="1800" dirty="0"/>
              <a:t>      </a:t>
            </a:r>
            <a:r>
              <a:rPr lang="zh-TW" altLang="en-US" sz="1800" dirty="0"/>
              <a:t>本計畫提供資源屬委託勞務費，非屬補助款科目，與其它補助計畫並不衝突。</a:t>
            </a:r>
            <a:endParaRPr lang="en-US" altLang="zh-TW" sz="1800" dirty="0"/>
          </a:p>
          <a:p>
            <a:pPr marL="186262" indent="0">
              <a:buNone/>
            </a:pPr>
            <a:endParaRPr lang="en-US" altLang="zh-TW" sz="1800" dirty="0"/>
          </a:p>
          <a:p>
            <a:pPr marL="186262" indent="0">
              <a:buNone/>
            </a:pPr>
            <a:r>
              <a:rPr lang="en-US" altLang="zh-TW" sz="2000" b="1" dirty="0"/>
              <a:t>Q2.</a:t>
            </a:r>
            <a:r>
              <a:rPr lang="zh-TW" altLang="en-US" sz="2000" b="1" dirty="0"/>
              <a:t>請問我是非營利組織的資訊部門，我可以來申請嗎</a:t>
            </a:r>
            <a:r>
              <a:rPr lang="en-US" altLang="zh-TW" sz="2000" b="1" dirty="0"/>
              <a:t>?</a:t>
            </a:r>
          </a:p>
          <a:p>
            <a:pPr marL="542925" indent="0">
              <a:buNone/>
            </a:pPr>
            <a:r>
              <a:rPr lang="zh-TW" altLang="en-US" sz="1800" dirty="0"/>
              <a:t>本計畫提案者為資訊服務業者，且須符申請企業之行業分類須為 </a:t>
            </a:r>
            <a:r>
              <a:rPr lang="en-US" altLang="zh-TW" sz="1800" dirty="0"/>
              <a:t>J582</a:t>
            </a:r>
            <a:r>
              <a:rPr lang="zh-TW" altLang="en-US" sz="1800" dirty="0"/>
              <a:t>（軟體出版業）、</a:t>
            </a:r>
            <a:r>
              <a:rPr lang="en-US" altLang="zh-TW" sz="1800" dirty="0"/>
              <a:t>J62</a:t>
            </a:r>
            <a:r>
              <a:rPr lang="zh-TW" altLang="en-US" sz="1800" dirty="0"/>
              <a:t>（電腦程式設計、諮詢及相關服務業）、</a:t>
            </a:r>
            <a:r>
              <a:rPr lang="en-US" altLang="zh-TW" sz="1800" dirty="0"/>
              <a:t>J63</a:t>
            </a:r>
            <a:r>
              <a:rPr lang="zh-TW" altLang="en-US" sz="1800" dirty="0"/>
              <a:t>（資訊服務業）。資訊部門所屬單位之行業分類若未符合前述條件，不得作為申請單位。</a:t>
            </a:r>
            <a:endParaRPr lang="en-US" altLang="zh-TW" sz="1800" dirty="0"/>
          </a:p>
          <a:p>
            <a:pPr marL="542925" indent="0">
              <a:buNone/>
            </a:pPr>
            <a:endParaRPr lang="en-US" altLang="zh-TW" sz="2000" dirty="0"/>
          </a:p>
          <a:p>
            <a:pPr marL="186262" indent="0">
              <a:buNone/>
            </a:pPr>
            <a:r>
              <a:rPr lang="en-US" altLang="zh-TW" sz="2000" b="1" dirty="0"/>
              <a:t>Q3.</a:t>
            </a:r>
            <a:r>
              <a:rPr lang="zh-TW" altLang="en-US" sz="2000" b="1" dirty="0"/>
              <a:t>我是資服業者，但是我不知道我有沒有符合資格，可以到那裡查找</a:t>
            </a:r>
            <a:r>
              <a:rPr lang="en-US" altLang="zh-TW" sz="2000" b="1" dirty="0"/>
              <a:t>?</a:t>
            </a:r>
          </a:p>
          <a:p>
            <a:pPr marL="627063" indent="0">
              <a:buNone/>
            </a:pPr>
            <a:r>
              <a:rPr lang="zh-TW" altLang="en-US" sz="1800" dirty="0"/>
              <a:t>公司是否須符合</a:t>
            </a:r>
            <a:r>
              <a:rPr lang="en-US" altLang="zh-TW" sz="1800" dirty="0"/>
              <a:t>J582</a:t>
            </a:r>
            <a:r>
              <a:rPr lang="zh-TW" altLang="en-US" sz="1800" dirty="0"/>
              <a:t>、</a:t>
            </a:r>
            <a:r>
              <a:rPr lang="en-US" altLang="zh-TW" sz="1800" dirty="0"/>
              <a:t>J62</a:t>
            </a:r>
            <a:r>
              <a:rPr lang="zh-TW" altLang="en-US" sz="1800" dirty="0"/>
              <a:t>、</a:t>
            </a:r>
            <a:r>
              <a:rPr lang="en-US" altLang="zh-TW" sz="1800" dirty="0"/>
              <a:t>J63</a:t>
            </a:r>
            <a:r>
              <a:rPr lang="zh-TW" altLang="en-US" sz="1800" dirty="0"/>
              <a:t>的行業分類，可至財政部稅務入口網​的「財政部稅籍登記資料公示查詢」頁面輸入統一編號查詢，登記營業項目數字前碼為</a:t>
            </a:r>
            <a:r>
              <a:rPr lang="en-US" altLang="zh-TW" sz="1800" dirty="0"/>
              <a:t>582</a:t>
            </a:r>
            <a:r>
              <a:rPr lang="zh-TW" altLang="en-US" sz="1800" dirty="0"/>
              <a:t>、</a:t>
            </a:r>
            <a:r>
              <a:rPr lang="en-US" altLang="zh-TW" sz="1800" dirty="0"/>
              <a:t>62</a:t>
            </a:r>
            <a:r>
              <a:rPr lang="zh-TW" altLang="en-US" sz="1800" dirty="0"/>
              <a:t>、</a:t>
            </a:r>
            <a:r>
              <a:rPr lang="en-US" altLang="zh-TW" sz="1800" dirty="0"/>
              <a:t>63</a:t>
            </a:r>
            <a:r>
              <a:rPr lang="zh-TW" altLang="en-US" sz="1800" dirty="0"/>
              <a:t>。</a:t>
            </a:r>
            <a:endParaRPr lang="en-US" altLang="zh-TW" sz="1800" dirty="0"/>
          </a:p>
          <a:p>
            <a:pPr marL="627063" indent="0">
              <a:buNone/>
            </a:pPr>
            <a:r>
              <a:rPr lang="zh-TW" altLang="en-US" sz="1800" dirty="0"/>
              <a:t>另須注意，公司資本額須達</a:t>
            </a:r>
            <a:r>
              <a:rPr lang="en-US" altLang="zh-TW" sz="1800" dirty="0"/>
              <a:t>100</a:t>
            </a:r>
            <a:r>
              <a:rPr lang="zh-TW" altLang="en-US" sz="1800" dirty="0"/>
              <a:t>萬元以上，且不得為陸資企業等條件，可於商工登記查詢。</a:t>
            </a:r>
            <a:endParaRPr lang="en-US" altLang="zh-TW" sz="2000" b="1" dirty="0"/>
          </a:p>
        </p:txBody>
      </p:sp>
      <p:sp>
        <p:nvSpPr>
          <p:cNvPr id="3" name="標題 2">
            <a:extLst>
              <a:ext uri="{FF2B5EF4-FFF2-40B4-BE49-F238E27FC236}">
                <a16:creationId xmlns:a16="http://schemas.microsoft.com/office/drawing/2014/main" id="{93B34AA4-AB9C-4DD8-B027-3E899473A62F}"/>
              </a:ext>
            </a:extLst>
          </p:cNvPr>
          <p:cNvSpPr>
            <a:spLocks noGrp="1"/>
          </p:cNvSpPr>
          <p:nvPr>
            <p:ph type="title"/>
          </p:nvPr>
        </p:nvSpPr>
        <p:spPr/>
        <p:txBody>
          <a:bodyPr/>
          <a:lstStyle/>
          <a:p>
            <a:r>
              <a:rPr lang="zh-TW" altLang="en-US" dirty="0"/>
              <a:t>常見問題集</a:t>
            </a:r>
          </a:p>
        </p:txBody>
      </p:sp>
    </p:spTree>
    <p:extLst>
      <p:ext uri="{BB962C8B-B14F-4D97-AF65-F5344CB8AC3E}">
        <p14:creationId xmlns:p14="http://schemas.microsoft.com/office/powerpoint/2010/main" val="1043956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3098F9D-70B5-4FF6-8469-CC59391BB32B}"/>
              </a:ext>
            </a:extLst>
          </p:cNvPr>
          <p:cNvSpPr>
            <a:spLocks noGrp="1"/>
          </p:cNvSpPr>
          <p:nvPr>
            <p:ph type="body" idx="1"/>
          </p:nvPr>
        </p:nvSpPr>
        <p:spPr/>
        <p:txBody>
          <a:bodyPr/>
          <a:lstStyle/>
          <a:p>
            <a:pPr marL="186262" indent="0">
              <a:buNone/>
            </a:pPr>
            <a:r>
              <a:rPr lang="en-US" altLang="zh-TW" sz="2000" b="1" dirty="0"/>
              <a:t>Q4.</a:t>
            </a:r>
            <a:r>
              <a:rPr lang="zh-TW" altLang="en-US" sz="2000" b="1" dirty="0"/>
              <a:t>請問我的非營組織志工名單，如果沒有在衛福部的名單裡，可以怎麼證明呢</a:t>
            </a:r>
            <a:r>
              <a:rPr lang="en-US" altLang="zh-TW" sz="2000" b="1" dirty="0"/>
              <a:t>?</a:t>
            </a:r>
          </a:p>
          <a:p>
            <a:pPr marL="627063" indent="0">
              <a:buNone/>
            </a:pPr>
            <a:r>
              <a:rPr lang="zh-TW" altLang="en-US" sz="1800" dirty="0"/>
              <a:t>本計畫所指志工團隊名單，係為由非營利組織所成立的志工團隊，須在衛生福利部志願資訊網登錄名單內，志工團隊成員皆須接受過志願服務基礎訓練及特殊訓練，領有志願服務紀錄冊者。非屬衛福部登記之名冊不予認列。</a:t>
            </a:r>
            <a:endParaRPr lang="en-US" altLang="zh-TW" sz="1800" dirty="0"/>
          </a:p>
          <a:p>
            <a:pPr marL="627063" indent="0">
              <a:buNone/>
            </a:pPr>
            <a:endParaRPr lang="en-US" altLang="zh-TW" sz="1800" dirty="0"/>
          </a:p>
          <a:p>
            <a:pPr marL="627063" indent="-357188">
              <a:buNone/>
            </a:pPr>
            <a:r>
              <a:rPr lang="en-US" altLang="zh-TW" sz="2000" b="1" dirty="0"/>
              <a:t>Q5.</a:t>
            </a:r>
            <a:r>
              <a:rPr lang="zh-TW" altLang="en-US" sz="2000" b="1" dirty="0"/>
              <a:t>請問在數位擴散申請類型的條件裡，員工或志工人數須達</a:t>
            </a:r>
            <a:r>
              <a:rPr lang="en-US" altLang="zh-TW" sz="2000" b="1" dirty="0"/>
              <a:t>20</a:t>
            </a:r>
            <a:r>
              <a:rPr lang="zh-TW" altLang="en-US" sz="2000" b="1" dirty="0"/>
              <a:t>人以上，人數是合計還是分別計算呢</a:t>
            </a:r>
            <a:r>
              <a:rPr lang="en-US" altLang="zh-TW" sz="2000" b="1" dirty="0"/>
              <a:t>?</a:t>
            </a:r>
          </a:p>
          <a:p>
            <a:pPr marL="627063" indent="0">
              <a:buNone/>
            </a:pPr>
            <a:r>
              <a:rPr lang="zh-TW" altLang="en-US" sz="1800" dirty="0"/>
              <a:t>本計畫所指員工或志工人數係指合計</a:t>
            </a:r>
            <a:r>
              <a:rPr lang="en-US" altLang="zh-TW" sz="1800" dirty="0"/>
              <a:t>(</a:t>
            </a:r>
            <a:r>
              <a:rPr lang="zh-TW" altLang="en-US" sz="1800" dirty="0"/>
              <a:t>也可只單獨提出一種性質符合要求人數即可</a:t>
            </a:r>
            <a:r>
              <a:rPr lang="en-US" altLang="zh-TW" sz="1800" dirty="0"/>
              <a:t>)</a:t>
            </a:r>
            <a:r>
              <a:rPr lang="zh-TW" altLang="en-US" sz="1800" dirty="0"/>
              <a:t>，若為合計者須提出二種性質之佐證資料</a:t>
            </a:r>
            <a:r>
              <a:rPr lang="en-US" altLang="zh-TW" sz="1800" dirty="0"/>
              <a:t>(</a:t>
            </a:r>
            <a:r>
              <a:rPr lang="zh-TW" altLang="en-US" sz="1800" dirty="0"/>
              <a:t>勞保投保清冊及衛福部志工名單</a:t>
            </a:r>
            <a:r>
              <a:rPr lang="en-US" altLang="zh-TW" sz="1800" dirty="0"/>
              <a:t>)</a:t>
            </a:r>
            <a:r>
              <a:rPr lang="zh-TW" altLang="en-US" sz="1800" dirty="0"/>
              <a:t>提供。</a:t>
            </a:r>
            <a:endParaRPr lang="en-US" altLang="zh-TW" sz="1800" dirty="0"/>
          </a:p>
          <a:p>
            <a:pPr marL="627063" indent="0">
              <a:buNone/>
            </a:pPr>
            <a:endParaRPr lang="en-US" altLang="zh-TW" sz="1800" dirty="0"/>
          </a:p>
          <a:p>
            <a:pPr marL="627063" indent="-357188">
              <a:buNone/>
            </a:pPr>
            <a:r>
              <a:rPr lang="en-US" altLang="zh-TW" sz="2000" b="1" dirty="0"/>
              <a:t>Q6.</a:t>
            </a:r>
            <a:r>
              <a:rPr lang="zh-TW" altLang="en-US" sz="2000" b="1" dirty="0"/>
              <a:t>請問在數位優化申請類型當中，全國性非營利組織須跨縣市且分支機構須位處數位分群</a:t>
            </a:r>
            <a:r>
              <a:rPr lang="en-US" altLang="zh-TW" sz="2000" b="1" dirty="0"/>
              <a:t>2-4</a:t>
            </a:r>
            <a:r>
              <a:rPr lang="zh-TW" altLang="en-US" sz="2000" b="1" dirty="0"/>
              <a:t>，但我的總會在數位</a:t>
            </a:r>
            <a:r>
              <a:rPr lang="en-US" altLang="zh-TW" sz="2000" b="1" dirty="0"/>
              <a:t>1</a:t>
            </a:r>
            <a:r>
              <a:rPr lang="zh-TW" altLang="en-US" sz="2000" b="1" dirty="0"/>
              <a:t>群可以申請嗎</a:t>
            </a:r>
            <a:r>
              <a:rPr lang="en-US" altLang="zh-TW" sz="2000" b="1" dirty="0"/>
              <a:t>?</a:t>
            </a:r>
          </a:p>
          <a:p>
            <a:pPr marL="627063" indent="0">
              <a:buNone/>
            </a:pPr>
            <a:r>
              <a:rPr lang="zh-TW" altLang="en-US" sz="1800" dirty="0"/>
              <a:t>本計畫申請數位優化類型之非營利組織條件有二，分別列示如下</a:t>
            </a:r>
            <a:r>
              <a:rPr lang="en-US" altLang="zh-TW" sz="1800" dirty="0"/>
              <a:t>:</a:t>
            </a:r>
          </a:p>
          <a:p>
            <a:pPr marL="627063" indent="0">
              <a:buNone/>
            </a:pPr>
            <a:r>
              <a:rPr lang="en-US" altLang="zh-TW" sz="1800" dirty="0"/>
              <a:t>(1)</a:t>
            </a:r>
            <a:r>
              <a:rPr lang="zh-TW" altLang="en-US" sz="1800" dirty="0"/>
              <a:t>全國性非營利組織其所屬分支機構須有跨至少一組縣市之事實。</a:t>
            </a:r>
            <a:endParaRPr lang="en-US" altLang="zh-TW" sz="1800" dirty="0"/>
          </a:p>
          <a:p>
            <a:pPr marL="627063" indent="0">
              <a:buNone/>
            </a:pPr>
            <a:r>
              <a:rPr lang="en-US" altLang="zh-TW" sz="1800" dirty="0"/>
              <a:t>(2)</a:t>
            </a:r>
            <a:r>
              <a:rPr lang="zh-TW" altLang="en-US" sz="1800" dirty="0"/>
              <a:t>本次參與導入服務之至少</a:t>
            </a:r>
            <a:r>
              <a:rPr lang="en-US" altLang="zh-TW" sz="1800" dirty="0"/>
              <a:t>3</a:t>
            </a:r>
            <a:r>
              <a:rPr lang="zh-TW" altLang="en-US" sz="1800" dirty="0"/>
              <a:t>個分支機構皆須位處數位分群</a:t>
            </a:r>
            <a:r>
              <a:rPr lang="en-US" altLang="zh-TW" sz="1800" dirty="0"/>
              <a:t>2-4</a:t>
            </a:r>
          </a:p>
          <a:p>
            <a:pPr marL="627063" indent="0">
              <a:buNone/>
            </a:pPr>
            <a:r>
              <a:rPr lang="zh-TW" altLang="en-US" sz="1800" dirty="0"/>
              <a:t>故總會雖然在</a:t>
            </a:r>
            <a:r>
              <a:rPr lang="en-US" altLang="zh-TW" sz="1800" dirty="0"/>
              <a:t>1</a:t>
            </a:r>
            <a:r>
              <a:rPr lang="zh-TW" altLang="en-US" sz="1800" dirty="0"/>
              <a:t>群，但本次導入</a:t>
            </a:r>
            <a:r>
              <a:rPr lang="en-US" altLang="zh-TW" sz="1800" dirty="0"/>
              <a:t>3</a:t>
            </a:r>
            <a:r>
              <a:rPr lang="zh-TW" altLang="en-US" sz="1800" dirty="0"/>
              <a:t>個分支機構位處</a:t>
            </a:r>
            <a:r>
              <a:rPr lang="en-US" altLang="zh-TW" sz="1800" dirty="0"/>
              <a:t>2-4</a:t>
            </a:r>
            <a:r>
              <a:rPr lang="zh-TW" altLang="en-US" sz="1800" dirty="0"/>
              <a:t>群亦符合。</a:t>
            </a:r>
            <a:endParaRPr lang="en-US" altLang="zh-TW" sz="1800" dirty="0"/>
          </a:p>
          <a:p>
            <a:pPr marL="627063" indent="0">
              <a:buNone/>
            </a:pPr>
            <a:endParaRPr lang="en-US" altLang="zh-TW" sz="1800" dirty="0"/>
          </a:p>
        </p:txBody>
      </p:sp>
      <p:sp>
        <p:nvSpPr>
          <p:cNvPr id="3" name="標題 2">
            <a:extLst>
              <a:ext uri="{FF2B5EF4-FFF2-40B4-BE49-F238E27FC236}">
                <a16:creationId xmlns:a16="http://schemas.microsoft.com/office/drawing/2014/main" id="{93B34AA4-AB9C-4DD8-B027-3E899473A62F}"/>
              </a:ext>
            </a:extLst>
          </p:cNvPr>
          <p:cNvSpPr>
            <a:spLocks noGrp="1"/>
          </p:cNvSpPr>
          <p:nvPr>
            <p:ph type="title"/>
          </p:nvPr>
        </p:nvSpPr>
        <p:spPr/>
        <p:txBody>
          <a:bodyPr/>
          <a:lstStyle/>
          <a:p>
            <a:r>
              <a:rPr lang="zh-TW" altLang="en-US" dirty="0"/>
              <a:t>常見問題集</a:t>
            </a:r>
          </a:p>
        </p:txBody>
      </p:sp>
    </p:spTree>
    <p:extLst>
      <p:ext uri="{BB962C8B-B14F-4D97-AF65-F5344CB8AC3E}">
        <p14:creationId xmlns:p14="http://schemas.microsoft.com/office/powerpoint/2010/main" val="50567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3" name="標題 2">
            <a:extLst>
              <a:ext uri="{FF2B5EF4-FFF2-40B4-BE49-F238E27FC236}">
                <a16:creationId xmlns:a16="http://schemas.microsoft.com/office/drawing/2014/main" id="{8AFA7FC1-49AF-4A2F-AF3E-C0F2A5E6F278}"/>
              </a:ext>
            </a:extLst>
          </p:cNvPr>
          <p:cNvSpPr>
            <a:spLocks noGrp="1"/>
          </p:cNvSpPr>
          <p:nvPr>
            <p:ph type="title"/>
          </p:nvPr>
        </p:nvSpPr>
        <p:spPr>
          <a:xfrm>
            <a:off x="1121117" y="682463"/>
            <a:ext cx="10008000" cy="770800"/>
          </a:xfrm>
        </p:spPr>
        <p:txBody>
          <a:bodyPr/>
          <a:lstStyle/>
          <a:p>
            <a:r>
              <a:rPr lang="zh-TW" altLang="en-US" b="1" dirty="0">
                <a:latin typeface="微軟正黑體" panose="020B0604030504040204" pitchFamily="34" charset="-120"/>
                <a:ea typeface="微軟正黑體" panose="020B0604030504040204" pitchFamily="34" charset="-120"/>
              </a:rPr>
              <a:t>偏鄉數位提升計畫</a:t>
            </a:r>
          </a:p>
        </p:txBody>
      </p:sp>
      <p:grpSp>
        <p:nvGrpSpPr>
          <p:cNvPr id="35" name="Google Shape;1644;p46">
            <a:extLst>
              <a:ext uri="{FF2B5EF4-FFF2-40B4-BE49-F238E27FC236}">
                <a16:creationId xmlns:a16="http://schemas.microsoft.com/office/drawing/2014/main" id="{178A018D-7B51-44E4-ADAB-1292E24B5E34}"/>
              </a:ext>
            </a:extLst>
          </p:cNvPr>
          <p:cNvGrpSpPr/>
          <p:nvPr/>
        </p:nvGrpSpPr>
        <p:grpSpPr>
          <a:xfrm>
            <a:off x="138159" y="1688323"/>
            <a:ext cx="5342549" cy="5079222"/>
            <a:chOff x="-217585" y="3173747"/>
            <a:chExt cx="3216651" cy="3147112"/>
          </a:xfrm>
        </p:grpSpPr>
        <p:grpSp>
          <p:nvGrpSpPr>
            <p:cNvPr id="36" name="Google Shape;1645;p46">
              <a:extLst>
                <a:ext uri="{FF2B5EF4-FFF2-40B4-BE49-F238E27FC236}">
                  <a16:creationId xmlns:a16="http://schemas.microsoft.com/office/drawing/2014/main" id="{C2A4DEBF-A715-4431-94E5-D422D1DFDEE4}"/>
                </a:ext>
              </a:extLst>
            </p:cNvPr>
            <p:cNvGrpSpPr/>
            <p:nvPr/>
          </p:nvGrpSpPr>
          <p:grpSpPr>
            <a:xfrm>
              <a:off x="525844" y="3173747"/>
              <a:ext cx="1666590" cy="1440029"/>
              <a:chOff x="687884" y="1549826"/>
              <a:chExt cx="5147370" cy="4702872"/>
            </a:xfrm>
          </p:grpSpPr>
          <p:grpSp>
            <p:nvGrpSpPr>
              <p:cNvPr id="47" name="Google Shape;1646;p46">
                <a:extLst>
                  <a:ext uri="{FF2B5EF4-FFF2-40B4-BE49-F238E27FC236}">
                    <a16:creationId xmlns:a16="http://schemas.microsoft.com/office/drawing/2014/main" id="{9048998F-772F-4138-8C5D-72F7854F1FC8}"/>
                  </a:ext>
                </a:extLst>
              </p:cNvPr>
              <p:cNvGrpSpPr/>
              <p:nvPr/>
            </p:nvGrpSpPr>
            <p:grpSpPr>
              <a:xfrm>
                <a:off x="687884" y="1549826"/>
                <a:ext cx="5147370" cy="4702872"/>
                <a:chOff x="540840" y="-1145749"/>
                <a:chExt cx="5147370" cy="4702872"/>
              </a:xfrm>
            </p:grpSpPr>
            <p:sp>
              <p:nvSpPr>
                <p:cNvPr id="63" name="Google Shape;1647;p46">
                  <a:extLst>
                    <a:ext uri="{FF2B5EF4-FFF2-40B4-BE49-F238E27FC236}">
                      <a16:creationId xmlns:a16="http://schemas.microsoft.com/office/drawing/2014/main" id="{DCB9B9A5-EA78-43F9-9DCC-562FB8AD2AE6}"/>
                    </a:ext>
                  </a:extLst>
                </p:cNvPr>
                <p:cNvSpPr/>
                <p:nvPr/>
              </p:nvSpPr>
              <p:spPr>
                <a:xfrm rot="60000">
                  <a:off x="580727" y="-1101880"/>
                  <a:ext cx="5067597" cy="4615133"/>
                </a:xfrm>
                <a:custGeom>
                  <a:avLst/>
                  <a:gdLst/>
                  <a:ahLst/>
                  <a:cxnLst/>
                  <a:rect l="l" t="t" r="r" b="b"/>
                  <a:pathLst>
                    <a:path w="4800600" h="4371975" extrusionOk="0">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rgbClr val="D8D8D8"/>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sp>
              <p:nvSpPr>
                <p:cNvPr id="64" name="Google Shape;1648;p46">
                  <a:extLst>
                    <a:ext uri="{FF2B5EF4-FFF2-40B4-BE49-F238E27FC236}">
                      <a16:creationId xmlns:a16="http://schemas.microsoft.com/office/drawing/2014/main" id="{A53EC233-03EC-4D16-8E0F-2385E3C9525D}"/>
                    </a:ext>
                  </a:extLst>
                </p:cNvPr>
                <p:cNvSpPr/>
                <p:nvPr/>
              </p:nvSpPr>
              <p:spPr>
                <a:xfrm rot="60000">
                  <a:off x="867482" y="-793954"/>
                  <a:ext cx="4475037" cy="4075480"/>
                </a:xfrm>
                <a:custGeom>
                  <a:avLst/>
                  <a:gdLst/>
                  <a:ahLst/>
                  <a:cxnLst/>
                  <a:rect l="l" t="t" r="r" b="b"/>
                  <a:pathLst>
                    <a:path w="4800600" h="4371975" extrusionOk="0">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rgbClr val="FFFF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grpSp>
          <p:sp>
            <p:nvSpPr>
              <p:cNvPr id="48" name="Google Shape;1649;p46">
                <a:extLst>
                  <a:ext uri="{FF2B5EF4-FFF2-40B4-BE49-F238E27FC236}">
                    <a16:creationId xmlns:a16="http://schemas.microsoft.com/office/drawing/2014/main" id="{9F105676-3745-4D06-999F-BDA76965D4E1}"/>
                  </a:ext>
                </a:extLst>
              </p:cNvPr>
              <p:cNvSpPr/>
              <p:nvPr/>
            </p:nvSpPr>
            <p:spPr>
              <a:xfrm rot="-7409336">
                <a:off x="1973090" y="3386847"/>
                <a:ext cx="405294" cy="2072240"/>
              </a:xfrm>
              <a:prstGeom prst="roundRect">
                <a:avLst>
                  <a:gd name="adj" fmla="val 50000"/>
                </a:avLst>
              </a:prstGeom>
              <a:gradFill>
                <a:gsLst>
                  <a:gs pos="0">
                    <a:srgbClr val="61D836"/>
                  </a:gs>
                  <a:gs pos="100000">
                    <a:srgbClr val="FF42A1"/>
                  </a:gs>
                </a:gsLst>
                <a:lin ang="5400000" scaled="0"/>
              </a:gra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49" name="Google Shape;1650;p46">
                <a:extLst>
                  <a:ext uri="{FF2B5EF4-FFF2-40B4-BE49-F238E27FC236}">
                    <a16:creationId xmlns:a16="http://schemas.microsoft.com/office/drawing/2014/main" id="{36534785-3E27-41BC-80FE-5B62E8E0A4B1}"/>
                  </a:ext>
                </a:extLst>
              </p:cNvPr>
              <p:cNvSpPr/>
              <p:nvPr/>
            </p:nvSpPr>
            <p:spPr>
              <a:xfrm rot="-3508544">
                <a:off x="3545278" y="4110745"/>
                <a:ext cx="405294" cy="2072240"/>
              </a:xfrm>
              <a:prstGeom prst="roundRect">
                <a:avLst>
                  <a:gd name="adj" fmla="val 50000"/>
                </a:avLst>
              </a:prstGeom>
              <a:gradFill>
                <a:gsLst>
                  <a:gs pos="0">
                    <a:srgbClr val="FF42A1"/>
                  </a:gs>
                  <a:gs pos="100000">
                    <a:srgbClr val="16E7CF"/>
                  </a:gs>
                </a:gsLst>
                <a:lin ang="5400000" scaled="0"/>
              </a:gra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50" name="Google Shape;1651;p46">
                <a:extLst>
                  <a:ext uri="{FF2B5EF4-FFF2-40B4-BE49-F238E27FC236}">
                    <a16:creationId xmlns:a16="http://schemas.microsoft.com/office/drawing/2014/main" id="{1AAD99C2-5D54-453B-A31F-A19661B8D5AE}"/>
                  </a:ext>
                </a:extLst>
              </p:cNvPr>
              <p:cNvSpPr/>
              <p:nvPr/>
            </p:nvSpPr>
            <p:spPr>
              <a:xfrm rot="-1874632">
                <a:off x="3068448" y="2392880"/>
                <a:ext cx="405294" cy="2072240"/>
              </a:xfrm>
              <a:prstGeom prst="roundRect">
                <a:avLst>
                  <a:gd name="adj" fmla="val 50000"/>
                </a:avLst>
              </a:prstGeom>
              <a:gradFill>
                <a:gsLst>
                  <a:gs pos="0">
                    <a:srgbClr val="00A2FF"/>
                  </a:gs>
                  <a:gs pos="100000">
                    <a:srgbClr val="FF42A1"/>
                  </a:gs>
                </a:gsLst>
                <a:lin ang="5400000" scaled="0"/>
              </a:gra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grpSp>
            <p:nvGrpSpPr>
              <p:cNvPr id="51" name="Google Shape;1652;p46">
                <a:extLst>
                  <a:ext uri="{FF2B5EF4-FFF2-40B4-BE49-F238E27FC236}">
                    <a16:creationId xmlns:a16="http://schemas.microsoft.com/office/drawing/2014/main" id="{8C52CD2E-DCEC-4955-9C41-6625CA5CE771}"/>
                  </a:ext>
                </a:extLst>
              </p:cNvPr>
              <p:cNvGrpSpPr/>
              <p:nvPr/>
            </p:nvGrpSpPr>
            <p:grpSpPr>
              <a:xfrm>
                <a:off x="2589156" y="3607844"/>
                <a:ext cx="1344828" cy="1344828"/>
                <a:chOff x="1089413" y="2131797"/>
                <a:chExt cx="2968238" cy="2968238"/>
              </a:xfrm>
            </p:grpSpPr>
            <p:sp>
              <p:nvSpPr>
                <p:cNvPr id="61" name="Google Shape;1653;p46">
                  <a:extLst>
                    <a:ext uri="{FF2B5EF4-FFF2-40B4-BE49-F238E27FC236}">
                      <a16:creationId xmlns:a16="http://schemas.microsoft.com/office/drawing/2014/main" id="{C332EAF9-6A25-4F12-8E0D-13230008747F}"/>
                    </a:ext>
                  </a:extLst>
                </p:cNvPr>
                <p:cNvSpPr/>
                <p:nvPr/>
              </p:nvSpPr>
              <p:spPr>
                <a:xfrm>
                  <a:off x="1089413" y="2131797"/>
                  <a:ext cx="2968238" cy="2968238"/>
                </a:xfrm>
                <a:custGeom>
                  <a:avLst/>
                  <a:gdLst/>
                  <a:ahLst/>
                  <a:cxnLst/>
                  <a:rect l="l" t="t" r="r" b="b"/>
                  <a:pathLst>
                    <a:path w="2968238" h="2968238" extrusionOk="0">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rgbClr val="FF42A1"/>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62" name="Google Shape;1654;p46">
                  <a:extLst>
                    <a:ext uri="{FF2B5EF4-FFF2-40B4-BE49-F238E27FC236}">
                      <a16:creationId xmlns:a16="http://schemas.microsoft.com/office/drawing/2014/main" id="{DC77D9EA-C348-480D-919F-4FD154A5E0E8}"/>
                    </a:ext>
                  </a:extLst>
                </p:cNvPr>
                <p:cNvSpPr/>
                <p:nvPr/>
              </p:nvSpPr>
              <p:spPr>
                <a:xfrm>
                  <a:off x="1234570" y="2279534"/>
                  <a:ext cx="2678023" cy="2676273"/>
                </a:xfrm>
                <a:custGeom>
                  <a:avLst/>
                  <a:gdLst/>
                  <a:ahLst/>
                  <a:cxnLst/>
                  <a:rect l="l" t="t" r="r" b="b"/>
                  <a:pathLst>
                    <a:path w="2678023" h="2676273" extrusionOk="0">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rgbClr val="FFFF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grpSp>
          <p:grpSp>
            <p:nvGrpSpPr>
              <p:cNvPr id="52" name="Google Shape;1655;p46">
                <a:extLst>
                  <a:ext uri="{FF2B5EF4-FFF2-40B4-BE49-F238E27FC236}">
                    <a16:creationId xmlns:a16="http://schemas.microsoft.com/office/drawing/2014/main" id="{8D363BA9-BFA2-4259-95A7-5DBDBDE803B6}"/>
                  </a:ext>
                </a:extLst>
              </p:cNvPr>
              <p:cNvGrpSpPr/>
              <p:nvPr/>
            </p:nvGrpSpPr>
            <p:grpSpPr>
              <a:xfrm>
                <a:off x="2589156" y="1862881"/>
                <a:ext cx="1298170" cy="1298170"/>
                <a:chOff x="1089413" y="2131797"/>
                <a:chExt cx="2968238" cy="2968238"/>
              </a:xfrm>
            </p:grpSpPr>
            <p:sp>
              <p:nvSpPr>
                <p:cNvPr id="59" name="Google Shape;1656;p46">
                  <a:extLst>
                    <a:ext uri="{FF2B5EF4-FFF2-40B4-BE49-F238E27FC236}">
                      <a16:creationId xmlns:a16="http://schemas.microsoft.com/office/drawing/2014/main" id="{15144B20-A071-42E8-8016-C8FD7C7461CE}"/>
                    </a:ext>
                  </a:extLst>
                </p:cNvPr>
                <p:cNvSpPr/>
                <p:nvPr/>
              </p:nvSpPr>
              <p:spPr>
                <a:xfrm>
                  <a:off x="1089413" y="2131797"/>
                  <a:ext cx="2968238" cy="2968238"/>
                </a:xfrm>
                <a:custGeom>
                  <a:avLst/>
                  <a:gdLst/>
                  <a:ahLst/>
                  <a:cxnLst/>
                  <a:rect l="l" t="t" r="r" b="b"/>
                  <a:pathLst>
                    <a:path w="2968238" h="2968238" extrusionOk="0">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rgbClr val="00A2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60" name="Google Shape;1657;p46">
                  <a:extLst>
                    <a:ext uri="{FF2B5EF4-FFF2-40B4-BE49-F238E27FC236}">
                      <a16:creationId xmlns:a16="http://schemas.microsoft.com/office/drawing/2014/main" id="{1536C954-8FF8-495F-8943-EDA5E117BA70}"/>
                    </a:ext>
                  </a:extLst>
                </p:cNvPr>
                <p:cNvSpPr/>
                <p:nvPr/>
              </p:nvSpPr>
              <p:spPr>
                <a:xfrm>
                  <a:off x="1234570" y="2279534"/>
                  <a:ext cx="2678023" cy="2676273"/>
                </a:xfrm>
                <a:custGeom>
                  <a:avLst/>
                  <a:gdLst/>
                  <a:ahLst/>
                  <a:cxnLst/>
                  <a:rect l="l" t="t" r="r" b="b"/>
                  <a:pathLst>
                    <a:path w="2678023" h="2676273" extrusionOk="0">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rgbClr val="FFFF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grpSp>
          <p:grpSp>
            <p:nvGrpSpPr>
              <p:cNvPr id="53" name="Google Shape;1658;p46">
                <a:extLst>
                  <a:ext uri="{FF2B5EF4-FFF2-40B4-BE49-F238E27FC236}">
                    <a16:creationId xmlns:a16="http://schemas.microsoft.com/office/drawing/2014/main" id="{63567468-624B-4C78-8592-5C167F791B67}"/>
                  </a:ext>
                </a:extLst>
              </p:cNvPr>
              <p:cNvGrpSpPr/>
              <p:nvPr/>
            </p:nvGrpSpPr>
            <p:grpSpPr>
              <a:xfrm>
                <a:off x="992048" y="4653587"/>
                <a:ext cx="1298170" cy="1298170"/>
                <a:chOff x="1089413" y="2131797"/>
                <a:chExt cx="2968238" cy="2968238"/>
              </a:xfrm>
            </p:grpSpPr>
            <p:sp>
              <p:nvSpPr>
                <p:cNvPr id="57" name="Google Shape;1659;p46">
                  <a:extLst>
                    <a:ext uri="{FF2B5EF4-FFF2-40B4-BE49-F238E27FC236}">
                      <a16:creationId xmlns:a16="http://schemas.microsoft.com/office/drawing/2014/main" id="{42EC66B0-C519-4718-84B5-3F72B80B40DB}"/>
                    </a:ext>
                  </a:extLst>
                </p:cNvPr>
                <p:cNvSpPr/>
                <p:nvPr/>
              </p:nvSpPr>
              <p:spPr>
                <a:xfrm>
                  <a:off x="1089413" y="2131797"/>
                  <a:ext cx="2968238" cy="2968238"/>
                </a:xfrm>
                <a:custGeom>
                  <a:avLst/>
                  <a:gdLst/>
                  <a:ahLst/>
                  <a:cxnLst/>
                  <a:rect l="l" t="t" r="r" b="b"/>
                  <a:pathLst>
                    <a:path w="2968238" h="2968238" extrusionOk="0">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rgbClr val="61D836"/>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58" name="Google Shape;1660;p46">
                  <a:extLst>
                    <a:ext uri="{FF2B5EF4-FFF2-40B4-BE49-F238E27FC236}">
                      <a16:creationId xmlns:a16="http://schemas.microsoft.com/office/drawing/2014/main" id="{9F8BFA82-9416-40EA-941E-3CC7B56295F9}"/>
                    </a:ext>
                  </a:extLst>
                </p:cNvPr>
                <p:cNvSpPr/>
                <p:nvPr/>
              </p:nvSpPr>
              <p:spPr>
                <a:xfrm>
                  <a:off x="1234570" y="2279534"/>
                  <a:ext cx="2678023" cy="2676273"/>
                </a:xfrm>
                <a:custGeom>
                  <a:avLst/>
                  <a:gdLst/>
                  <a:ahLst/>
                  <a:cxnLst/>
                  <a:rect l="l" t="t" r="r" b="b"/>
                  <a:pathLst>
                    <a:path w="2678023" h="2676273" extrusionOk="0">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rgbClr val="FFFF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grpSp>
          <p:grpSp>
            <p:nvGrpSpPr>
              <p:cNvPr id="54" name="Google Shape;1661;p46">
                <a:extLst>
                  <a:ext uri="{FF2B5EF4-FFF2-40B4-BE49-F238E27FC236}">
                    <a16:creationId xmlns:a16="http://schemas.microsoft.com/office/drawing/2014/main" id="{380A8603-3D79-4753-A472-03A8F5F0B4A1}"/>
                  </a:ext>
                </a:extLst>
              </p:cNvPr>
              <p:cNvGrpSpPr/>
              <p:nvPr/>
            </p:nvGrpSpPr>
            <p:grpSpPr>
              <a:xfrm>
                <a:off x="4176739" y="4653587"/>
                <a:ext cx="1298170" cy="1298170"/>
                <a:chOff x="1089413" y="2131797"/>
                <a:chExt cx="2968238" cy="2968238"/>
              </a:xfrm>
            </p:grpSpPr>
            <p:sp>
              <p:nvSpPr>
                <p:cNvPr id="55" name="Google Shape;1662;p46">
                  <a:extLst>
                    <a:ext uri="{FF2B5EF4-FFF2-40B4-BE49-F238E27FC236}">
                      <a16:creationId xmlns:a16="http://schemas.microsoft.com/office/drawing/2014/main" id="{886D1935-43FD-417A-9EE4-B1420EFD0D69}"/>
                    </a:ext>
                  </a:extLst>
                </p:cNvPr>
                <p:cNvSpPr/>
                <p:nvPr/>
              </p:nvSpPr>
              <p:spPr>
                <a:xfrm>
                  <a:off x="1089413" y="2131797"/>
                  <a:ext cx="2968238" cy="2968238"/>
                </a:xfrm>
                <a:custGeom>
                  <a:avLst/>
                  <a:gdLst/>
                  <a:ahLst/>
                  <a:cxnLst/>
                  <a:rect l="l" t="t" r="r" b="b"/>
                  <a:pathLst>
                    <a:path w="2968238" h="2968238" extrusionOk="0">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rgbClr val="16E7C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endParaRPr sz="2667">
                    <a:solidFill>
                      <a:srgbClr val="FFFFFF"/>
                    </a:solidFill>
                    <a:latin typeface="微軟正黑體" panose="020B0604030504040204" pitchFamily="34" charset="-120"/>
                    <a:ea typeface="微軟正黑體" panose="020B0604030504040204" pitchFamily="34" charset="-120"/>
                    <a:cs typeface="Calibri"/>
                    <a:sym typeface="Calibri"/>
                  </a:endParaRPr>
                </a:p>
              </p:txBody>
            </p:sp>
            <p:sp>
              <p:nvSpPr>
                <p:cNvPr id="56" name="Google Shape;1663;p46">
                  <a:extLst>
                    <a:ext uri="{FF2B5EF4-FFF2-40B4-BE49-F238E27FC236}">
                      <a16:creationId xmlns:a16="http://schemas.microsoft.com/office/drawing/2014/main" id="{DB3196D7-3EE1-4872-B789-6B3EA1F98C17}"/>
                    </a:ext>
                  </a:extLst>
                </p:cNvPr>
                <p:cNvSpPr/>
                <p:nvPr/>
              </p:nvSpPr>
              <p:spPr>
                <a:xfrm>
                  <a:off x="1234570" y="2279534"/>
                  <a:ext cx="2678023" cy="2676273"/>
                </a:xfrm>
                <a:custGeom>
                  <a:avLst/>
                  <a:gdLst/>
                  <a:ahLst/>
                  <a:cxnLst/>
                  <a:rect l="l" t="t" r="r" b="b"/>
                  <a:pathLst>
                    <a:path w="2678023" h="2676273" extrusionOk="0">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rgbClr val="FFFFFF"/>
                </a:solid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5E5E5E"/>
                    </a:buClr>
                    <a:buSzPts val="2800"/>
                    <a:defRPr/>
                  </a:pPr>
                  <a:endParaRPr sz="2667">
                    <a:latin typeface="微軟正黑體" panose="020B0604030504040204" pitchFamily="34" charset="-120"/>
                    <a:ea typeface="微軟正黑體" panose="020B0604030504040204" pitchFamily="34" charset="-120"/>
                  </a:endParaRPr>
                </a:p>
              </p:txBody>
            </p:sp>
          </p:grpSp>
        </p:grpSp>
        <p:sp>
          <p:nvSpPr>
            <p:cNvPr id="37" name="Google Shape;1664;p46">
              <a:extLst>
                <a:ext uri="{FF2B5EF4-FFF2-40B4-BE49-F238E27FC236}">
                  <a16:creationId xmlns:a16="http://schemas.microsoft.com/office/drawing/2014/main" id="{76C8BC9C-2412-488D-80BD-42CDBCB81FB2}"/>
                </a:ext>
              </a:extLst>
            </p:cNvPr>
            <p:cNvSpPr/>
            <p:nvPr/>
          </p:nvSpPr>
          <p:spPr>
            <a:xfrm>
              <a:off x="-217585" y="3887612"/>
              <a:ext cx="1062032" cy="279620"/>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0C0C0C"/>
                </a:buClr>
                <a:buSzPts val="2800"/>
                <a:defRPr/>
              </a:pPr>
              <a:r>
                <a:rPr lang="zh-TW" altLang="en-US" sz="2133"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在地化組織</a:t>
              </a:r>
              <a:endParaRPr sz="2133" dirty="0">
                <a:latin typeface="微軟正黑體" panose="020B0604030504040204" pitchFamily="34" charset="-120"/>
                <a:ea typeface="微軟正黑體" panose="020B0604030504040204" pitchFamily="34" charset="-120"/>
              </a:endParaRPr>
            </a:p>
          </p:txBody>
        </p:sp>
        <p:sp>
          <p:nvSpPr>
            <p:cNvPr id="38" name="Google Shape;1665;p46">
              <a:extLst>
                <a:ext uri="{FF2B5EF4-FFF2-40B4-BE49-F238E27FC236}">
                  <a16:creationId xmlns:a16="http://schemas.microsoft.com/office/drawing/2014/main" id="{8A2223E1-FEB2-44C8-B4D8-6FD247D6D6E7}"/>
                </a:ext>
              </a:extLst>
            </p:cNvPr>
            <p:cNvSpPr/>
            <p:nvPr/>
          </p:nvSpPr>
          <p:spPr>
            <a:xfrm>
              <a:off x="2024007" y="4401835"/>
              <a:ext cx="975059" cy="279620"/>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0C0C0C"/>
                </a:buClr>
                <a:buSzPts val="2800"/>
                <a:defRPr/>
              </a:pPr>
              <a:r>
                <a:rPr lang="zh-TW" altLang="en-US" sz="2133"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在地企業</a:t>
              </a:r>
              <a:endParaRPr sz="2133" dirty="0">
                <a:latin typeface="微軟正黑體" panose="020B0604030504040204" pitchFamily="34" charset="-120"/>
                <a:ea typeface="微軟正黑體" panose="020B0604030504040204" pitchFamily="34" charset="-120"/>
              </a:endParaRPr>
            </a:p>
          </p:txBody>
        </p:sp>
        <p:grpSp>
          <p:nvGrpSpPr>
            <p:cNvPr id="39" name="Google Shape;1666;p46">
              <a:extLst>
                <a:ext uri="{FF2B5EF4-FFF2-40B4-BE49-F238E27FC236}">
                  <a16:creationId xmlns:a16="http://schemas.microsoft.com/office/drawing/2014/main" id="{A8E1F4B3-B353-4B99-B295-90FDA41D04BD}"/>
                </a:ext>
              </a:extLst>
            </p:cNvPr>
            <p:cNvGrpSpPr/>
            <p:nvPr/>
          </p:nvGrpSpPr>
          <p:grpSpPr>
            <a:xfrm>
              <a:off x="288065" y="4999648"/>
              <a:ext cx="2565872" cy="1321211"/>
              <a:chOff x="8451172" y="4122190"/>
              <a:chExt cx="3666499" cy="1847186"/>
            </a:xfrm>
          </p:grpSpPr>
          <p:sp>
            <p:nvSpPr>
              <p:cNvPr id="41" name="Google Shape;1667;p46">
                <a:extLst>
                  <a:ext uri="{FF2B5EF4-FFF2-40B4-BE49-F238E27FC236}">
                    <a16:creationId xmlns:a16="http://schemas.microsoft.com/office/drawing/2014/main" id="{D7E98EFD-4FF4-48A5-8711-1B00703D067E}"/>
                  </a:ext>
                </a:extLst>
              </p:cNvPr>
              <p:cNvSpPr/>
              <p:nvPr/>
            </p:nvSpPr>
            <p:spPr>
              <a:xfrm>
                <a:off x="8564883" y="4171510"/>
                <a:ext cx="3470618" cy="476920"/>
              </a:xfrm>
              <a:prstGeom prst="roundRect">
                <a:avLst>
                  <a:gd name="adj" fmla="val 26222"/>
                </a:avLst>
              </a:prstGeom>
              <a:solidFill>
                <a:srgbClr val="FED9EC"/>
              </a:solidFill>
              <a:ln>
                <a:noFill/>
              </a:ln>
            </p:spPr>
            <p:txBody>
              <a:bodyPr spcFirstLastPara="1" wrap="square" lIns="135467" tIns="135467" rIns="135467" bIns="1354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r>
                  <a:rPr lang="zh-TW" altLang="en-US" sz="2133" b="1" dirty="0">
                    <a:solidFill>
                      <a:srgbClr val="5E5E5E"/>
                    </a:solidFill>
                    <a:latin typeface="微軟正黑體" panose="020B0604030504040204" pitchFamily="34" charset="-120"/>
                    <a:ea typeface="微軟正黑體" panose="020B0604030504040204" pitchFamily="34" charset="-120"/>
                    <a:cs typeface="Noto Sans TC"/>
                    <a:sym typeface="Noto Sans TC"/>
                  </a:rPr>
                  <a:t>資服業者規劃內容</a:t>
                </a:r>
                <a:endParaRPr sz="4267" b="1" dirty="0">
                  <a:solidFill>
                    <a:srgbClr val="FFFFFF"/>
                  </a:solidFill>
                  <a:latin typeface="微軟正黑體" panose="020B0604030504040204" pitchFamily="34" charset="-120"/>
                  <a:ea typeface="微軟正黑體" panose="020B0604030504040204" pitchFamily="34" charset="-120"/>
                  <a:cs typeface="Noto Sans TC"/>
                  <a:sym typeface="Noto Sans TC"/>
                </a:endParaRPr>
              </a:p>
            </p:txBody>
          </p:sp>
          <p:sp>
            <p:nvSpPr>
              <p:cNvPr id="42" name="Google Shape;1668;p46">
                <a:extLst>
                  <a:ext uri="{FF2B5EF4-FFF2-40B4-BE49-F238E27FC236}">
                    <a16:creationId xmlns:a16="http://schemas.microsoft.com/office/drawing/2014/main" id="{16033F99-2C53-40F9-8951-664F4F3B0BB3}"/>
                  </a:ext>
                </a:extLst>
              </p:cNvPr>
              <p:cNvSpPr/>
              <p:nvPr/>
            </p:nvSpPr>
            <p:spPr>
              <a:xfrm>
                <a:off x="8564883" y="4799166"/>
                <a:ext cx="3470618" cy="476920"/>
              </a:xfrm>
              <a:prstGeom prst="roundRect">
                <a:avLst>
                  <a:gd name="adj" fmla="val 26222"/>
                </a:avLst>
              </a:prstGeom>
              <a:solidFill>
                <a:srgbClr val="FED9EC"/>
              </a:solidFill>
              <a:ln>
                <a:noFill/>
              </a:ln>
            </p:spPr>
            <p:txBody>
              <a:bodyPr spcFirstLastPara="1" wrap="square" lIns="135467" tIns="135467" rIns="135467" bIns="1354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r>
                  <a:rPr lang="zh-TW" altLang="en-US" sz="2133" b="1" dirty="0">
                    <a:solidFill>
                      <a:srgbClr val="5E5E5E"/>
                    </a:solidFill>
                    <a:latin typeface="微軟正黑體" panose="020B0604030504040204" pitchFamily="34" charset="-120"/>
                    <a:ea typeface="微軟正黑體" panose="020B0604030504040204" pitchFamily="34" charset="-120"/>
                    <a:cs typeface="Noto Sans TC"/>
                    <a:sym typeface="Noto Sans TC"/>
                  </a:rPr>
                  <a:t>符合數位平權之精神</a:t>
                </a:r>
                <a:endParaRPr sz="4267" b="1" dirty="0">
                  <a:solidFill>
                    <a:srgbClr val="FFFFFF"/>
                  </a:solidFill>
                  <a:latin typeface="微軟正黑體" panose="020B0604030504040204" pitchFamily="34" charset="-120"/>
                  <a:ea typeface="微軟正黑體" panose="020B0604030504040204" pitchFamily="34" charset="-120"/>
                  <a:cs typeface="Noto Sans TC"/>
                  <a:sym typeface="Noto Sans TC"/>
                </a:endParaRPr>
              </a:p>
            </p:txBody>
          </p:sp>
          <p:sp>
            <p:nvSpPr>
              <p:cNvPr id="43" name="Google Shape;1669;p46">
                <a:extLst>
                  <a:ext uri="{FF2B5EF4-FFF2-40B4-BE49-F238E27FC236}">
                    <a16:creationId xmlns:a16="http://schemas.microsoft.com/office/drawing/2014/main" id="{3FBFF214-E711-42C7-B290-67A6940F39CC}"/>
                  </a:ext>
                </a:extLst>
              </p:cNvPr>
              <p:cNvSpPr/>
              <p:nvPr/>
            </p:nvSpPr>
            <p:spPr>
              <a:xfrm>
                <a:off x="8647053" y="5401606"/>
                <a:ext cx="3470618" cy="476920"/>
              </a:xfrm>
              <a:prstGeom prst="roundRect">
                <a:avLst>
                  <a:gd name="adj" fmla="val 26222"/>
                </a:avLst>
              </a:prstGeom>
              <a:solidFill>
                <a:srgbClr val="FED9EC"/>
              </a:solidFill>
              <a:ln>
                <a:noFill/>
              </a:ln>
            </p:spPr>
            <p:txBody>
              <a:bodyPr spcFirstLastPara="1" wrap="square" lIns="135467" tIns="135467" rIns="135467" bIns="1354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5E5E5E"/>
                  </a:buClr>
                  <a:buSzPts val="2800"/>
                  <a:defRPr/>
                </a:pPr>
                <a:r>
                  <a:rPr lang="zh-TW" altLang="en-US" sz="2133" b="1">
                    <a:solidFill>
                      <a:srgbClr val="5E5E5E"/>
                    </a:solidFill>
                    <a:latin typeface="微軟正黑體" panose="020B0604030504040204" pitchFamily="34" charset="-120"/>
                    <a:ea typeface="微軟正黑體" panose="020B0604030504040204" pitchFamily="34" charset="-120"/>
                    <a:cs typeface="Noto Sans TC"/>
                    <a:sym typeface="Noto Sans TC"/>
                  </a:rPr>
                  <a:t>企業</a:t>
                </a:r>
                <a:r>
                  <a:rPr lang="en-US" altLang="zh-TW" sz="2133" b="1">
                    <a:solidFill>
                      <a:srgbClr val="5E5E5E"/>
                    </a:solidFill>
                    <a:latin typeface="微軟正黑體" panose="020B0604030504040204" pitchFamily="34" charset="-120"/>
                    <a:ea typeface="微軟正黑體" panose="020B0604030504040204" pitchFamily="34" charset="-120"/>
                    <a:cs typeface="Noto Sans TC"/>
                    <a:sym typeface="Noto Sans TC"/>
                  </a:rPr>
                  <a:t>CSR+</a:t>
                </a:r>
                <a:r>
                  <a:rPr lang="zh-TW" altLang="en-US" sz="2133" b="1">
                    <a:solidFill>
                      <a:srgbClr val="5E5E5E"/>
                    </a:solidFill>
                    <a:latin typeface="微軟正黑體" panose="020B0604030504040204" pitchFamily="34" charset="-120"/>
                    <a:ea typeface="微軟正黑體" panose="020B0604030504040204" pitchFamily="34" charset="-120"/>
                    <a:cs typeface="Noto Sans TC"/>
                    <a:sym typeface="Noto Sans TC"/>
                  </a:rPr>
                  <a:t>政府資源共同推動</a:t>
                </a:r>
                <a:endParaRPr sz="4267" b="1">
                  <a:solidFill>
                    <a:srgbClr val="FFFFFF"/>
                  </a:solidFill>
                  <a:latin typeface="微軟正黑體" panose="020B0604030504040204" pitchFamily="34" charset="-120"/>
                  <a:ea typeface="微軟正黑體" panose="020B0604030504040204" pitchFamily="34" charset="-120"/>
                  <a:cs typeface="Noto Sans TC"/>
                  <a:sym typeface="Noto Sans TC"/>
                </a:endParaRPr>
              </a:p>
            </p:txBody>
          </p:sp>
          <p:sp>
            <p:nvSpPr>
              <p:cNvPr id="44" name="Google Shape;1670;p46">
                <a:extLst>
                  <a:ext uri="{FF2B5EF4-FFF2-40B4-BE49-F238E27FC236}">
                    <a16:creationId xmlns:a16="http://schemas.microsoft.com/office/drawing/2014/main" id="{DE3DD3CB-63C8-4251-88B7-F494CBA2C2D9}"/>
                  </a:ext>
                </a:extLst>
              </p:cNvPr>
              <p:cNvSpPr txBox="1"/>
              <p:nvPr/>
            </p:nvSpPr>
            <p:spPr>
              <a:xfrm>
                <a:off x="8627669" y="4122190"/>
                <a:ext cx="618543" cy="604232"/>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SzPts val="4800"/>
                  <a:defRPr/>
                </a:pPr>
                <a:r>
                  <a:rPr lang="en-US" altLang="zh-TW" sz="3733" b="1" dirty="0">
                    <a:latin typeface="微軟正黑體" panose="020B0604030504040204" pitchFamily="34" charset="-120"/>
                    <a:ea typeface="微軟正黑體" panose="020B0604030504040204" pitchFamily="34" charset="-120"/>
                  </a:rPr>
                  <a:t>1.</a:t>
                </a:r>
                <a:endParaRPr sz="3733" b="1" dirty="0">
                  <a:latin typeface="微軟正黑體" panose="020B0604030504040204" pitchFamily="34" charset="-120"/>
                  <a:ea typeface="微軟正黑體" panose="020B0604030504040204" pitchFamily="34" charset="-120"/>
                </a:endParaRPr>
              </a:p>
            </p:txBody>
          </p:sp>
          <p:sp>
            <p:nvSpPr>
              <p:cNvPr id="45" name="Google Shape;1671;p46">
                <a:extLst>
                  <a:ext uri="{FF2B5EF4-FFF2-40B4-BE49-F238E27FC236}">
                    <a16:creationId xmlns:a16="http://schemas.microsoft.com/office/drawing/2014/main" id="{E0653FFA-7BE0-48AE-8EE2-BCC29E66681D}"/>
                  </a:ext>
                </a:extLst>
              </p:cNvPr>
              <p:cNvSpPr txBox="1"/>
              <p:nvPr/>
            </p:nvSpPr>
            <p:spPr>
              <a:xfrm>
                <a:off x="8584393" y="4742626"/>
                <a:ext cx="618543" cy="604232"/>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SzPts val="4800"/>
                  <a:defRPr/>
                </a:pPr>
                <a:r>
                  <a:rPr lang="en-US" altLang="zh-TW" sz="3733" b="1" dirty="0">
                    <a:latin typeface="微軟正黑體" panose="020B0604030504040204" pitchFamily="34" charset="-120"/>
                    <a:ea typeface="微軟正黑體" panose="020B0604030504040204" pitchFamily="34" charset="-120"/>
                  </a:rPr>
                  <a:t>2.</a:t>
                </a:r>
                <a:endParaRPr sz="3733" b="1" dirty="0">
                  <a:latin typeface="微軟正黑體" panose="020B0604030504040204" pitchFamily="34" charset="-120"/>
                  <a:ea typeface="微軟正黑體" panose="020B0604030504040204" pitchFamily="34" charset="-120"/>
                </a:endParaRPr>
              </a:p>
            </p:txBody>
          </p:sp>
          <p:sp>
            <p:nvSpPr>
              <p:cNvPr id="46" name="Google Shape;1672;p46">
                <a:extLst>
                  <a:ext uri="{FF2B5EF4-FFF2-40B4-BE49-F238E27FC236}">
                    <a16:creationId xmlns:a16="http://schemas.microsoft.com/office/drawing/2014/main" id="{8A4F553B-3973-4500-9052-298D5103FE9F}"/>
                  </a:ext>
                </a:extLst>
              </p:cNvPr>
              <p:cNvSpPr txBox="1"/>
              <p:nvPr/>
            </p:nvSpPr>
            <p:spPr>
              <a:xfrm>
                <a:off x="8451172" y="5365144"/>
                <a:ext cx="618543" cy="604232"/>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SzPts val="4800"/>
                  <a:defRPr/>
                </a:pPr>
                <a:r>
                  <a:rPr lang="en-US" altLang="zh-TW" sz="3733" b="1" i="1" dirty="0">
                    <a:latin typeface="微軟正黑體" panose="020B0604030504040204" pitchFamily="34" charset="-120"/>
                    <a:ea typeface="微軟正黑體" panose="020B0604030504040204" pitchFamily="34" charset="-120"/>
                  </a:rPr>
                  <a:t>3.</a:t>
                </a:r>
                <a:endParaRPr sz="3733" b="1" i="1" dirty="0">
                  <a:latin typeface="微軟正黑體" panose="020B0604030504040204" pitchFamily="34" charset="-120"/>
                  <a:ea typeface="微軟正黑體" panose="020B0604030504040204" pitchFamily="34" charset="-120"/>
                </a:endParaRPr>
              </a:p>
            </p:txBody>
          </p:sp>
        </p:grpSp>
        <p:sp>
          <p:nvSpPr>
            <p:cNvPr id="40" name="Google Shape;1673;p46">
              <a:extLst>
                <a:ext uri="{FF2B5EF4-FFF2-40B4-BE49-F238E27FC236}">
                  <a16:creationId xmlns:a16="http://schemas.microsoft.com/office/drawing/2014/main" id="{904BBD37-2AE3-45F1-A19F-DBD507D745A5}"/>
                </a:ext>
              </a:extLst>
            </p:cNvPr>
            <p:cNvSpPr txBox="1"/>
            <p:nvPr/>
          </p:nvSpPr>
          <p:spPr>
            <a:xfrm>
              <a:off x="-80770" y="4685140"/>
              <a:ext cx="3036363" cy="330553"/>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C00000"/>
                </a:buClr>
                <a:buSzPts val="4000"/>
                <a:defRPr/>
              </a:pPr>
              <a:r>
                <a:rPr lang="en-US" altLang="zh-TW" sz="2667" b="1" i="1" u="sng"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CSR</a:t>
              </a:r>
              <a:r>
                <a:rPr lang="zh-TW" altLang="en-US" sz="2667" b="1" i="1" u="sng"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資源加倍</a:t>
              </a:r>
              <a:endParaRPr sz="2667" b="1" i="1" u="sng" dirty="0">
                <a:solidFill>
                  <a:srgbClr val="C00000"/>
                </a:solidFill>
                <a:latin typeface="微軟正黑體" panose="020B0604030504040204" pitchFamily="34" charset="-120"/>
                <a:ea typeface="微軟正黑體" panose="020B0604030504040204" pitchFamily="34" charset="-120"/>
                <a:cs typeface="Microsoft JhengHei"/>
                <a:sym typeface="Microsoft JhengHei"/>
              </a:endParaRPr>
            </a:p>
          </p:txBody>
        </p:sp>
      </p:grpSp>
      <p:sp>
        <p:nvSpPr>
          <p:cNvPr id="65" name="Google Shape;1678;p46">
            <a:extLst>
              <a:ext uri="{FF2B5EF4-FFF2-40B4-BE49-F238E27FC236}">
                <a16:creationId xmlns:a16="http://schemas.microsoft.com/office/drawing/2014/main" id="{A1A2B236-CB29-419A-ABE3-CCC974928907}"/>
              </a:ext>
            </a:extLst>
          </p:cNvPr>
          <p:cNvSpPr/>
          <p:nvPr/>
        </p:nvSpPr>
        <p:spPr>
          <a:xfrm>
            <a:off x="3209731" y="1656576"/>
            <a:ext cx="2407496" cy="451287"/>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buClr>
                <a:srgbClr val="0C0C0C"/>
              </a:buClr>
              <a:buSzPts val="2800"/>
              <a:defRPr/>
            </a:pPr>
            <a:r>
              <a:rPr lang="zh-TW" altLang="en-US" sz="2133"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資服業者</a:t>
            </a:r>
            <a:endParaRPr sz="2133"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C288809C-4C97-4604-B357-13D62E09BBC8}"/>
              </a:ext>
            </a:extLst>
          </p:cNvPr>
          <p:cNvSpPr/>
          <p:nvPr/>
        </p:nvSpPr>
        <p:spPr>
          <a:xfrm>
            <a:off x="5664810" y="1688323"/>
            <a:ext cx="5342549" cy="3541547"/>
          </a:xfrm>
          <a:prstGeom prst="rect">
            <a:avLst/>
          </a:prstGeom>
          <a:solidFill>
            <a:schemeClr val="bg2">
              <a:lumMod val="95000"/>
            </a:schemeClr>
          </a:solidFill>
        </p:spPr>
        <p:txBody>
          <a:bodyPr wrap="square">
            <a:spAutoFit/>
          </a:bodyPr>
          <a:lstStyle/>
          <a:p>
            <a:pPr defTabSz="1219170">
              <a:lnSpc>
                <a:spcPct val="150000"/>
              </a:lnSpc>
              <a:buClr>
                <a:srgbClr val="000000"/>
              </a:buClr>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為縮減我國數位落差及提升數位化程度，數位發展部數位產業署規劃「偏鄉數位提升計畫」，以鏈結國內資訊服務業者數位能量，協助位於鄉鎮市區數位發展分群二、三、四的非營利組織或企業，運用數位科技（如數據蒐集分析、物聯網、雲端架構及服務等）進行數位化，強化數位科技應用能力，藉以提升其作業流程效率、減少營運成本，帶動數位經濟，以落實</a:t>
            </a:r>
            <a:r>
              <a:rPr lang="zh-TW" altLang="en-US" sz="2133" b="1" kern="0" dirty="0">
                <a:solidFill>
                  <a:srgbClr val="000000"/>
                </a:solidFill>
                <a:latin typeface="微軟正黑體" panose="020B0604030504040204" pitchFamily="34" charset="-120"/>
                <a:ea typeface="微軟正黑體" panose="020B0604030504040204" pitchFamily="34" charset="-120"/>
                <a:cs typeface="Arial"/>
                <a:sym typeface="Arial"/>
              </a:rPr>
              <a:t>數位平權</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之目標。 </a:t>
            </a:r>
            <a:endParaRPr lang="zh-TW" altLang="en-US" sz="1867" kern="0" dirty="0">
              <a:solidFill>
                <a:srgbClr val="000000"/>
              </a:solidFill>
              <a:latin typeface="Arial"/>
              <a:cs typeface="Arial"/>
              <a:sym typeface="Arial"/>
            </a:endParaRPr>
          </a:p>
        </p:txBody>
      </p:sp>
      <p:sp>
        <p:nvSpPr>
          <p:cNvPr id="4" name="文字方塊 3">
            <a:extLst>
              <a:ext uri="{FF2B5EF4-FFF2-40B4-BE49-F238E27FC236}">
                <a16:creationId xmlns:a16="http://schemas.microsoft.com/office/drawing/2014/main" id="{F4A786CE-FA03-4D69-B8BA-867598B967BE}"/>
              </a:ext>
            </a:extLst>
          </p:cNvPr>
          <p:cNvSpPr txBox="1"/>
          <p:nvPr/>
        </p:nvSpPr>
        <p:spPr>
          <a:xfrm>
            <a:off x="244549" y="6337005"/>
            <a:ext cx="542260" cy="369332"/>
          </a:xfrm>
          <a:prstGeom prst="rect">
            <a:avLst/>
          </a:prstGeom>
          <a:noFill/>
        </p:spPr>
        <p:txBody>
          <a:bodyPr wrap="square" rtlCol="0">
            <a:spAutoFit/>
          </a:bodyPr>
          <a:lstStyle/>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3D48442-1211-4969-93AD-7966E2EE1DB3}"/>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碰到的問題</a:t>
            </a:r>
          </a:p>
        </p:txBody>
      </p:sp>
      <p:pic>
        <p:nvPicPr>
          <p:cNvPr id="31" name="圖片 30">
            <a:extLst>
              <a:ext uri="{FF2B5EF4-FFF2-40B4-BE49-F238E27FC236}">
                <a16:creationId xmlns:a16="http://schemas.microsoft.com/office/drawing/2014/main" id="{5E8720FC-E197-4B2C-B5E2-62DA646C34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1715" y="1908311"/>
            <a:ext cx="3330644" cy="2667339"/>
          </a:xfrm>
          <a:prstGeom prst="rect">
            <a:avLst/>
          </a:prstGeom>
        </p:spPr>
      </p:pic>
      <p:pic>
        <p:nvPicPr>
          <p:cNvPr id="33" name="圖片 32">
            <a:extLst>
              <a:ext uri="{FF2B5EF4-FFF2-40B4-BE49-F238E27FC236}">
                <a16:creationId xmlns:a16="http://schemas.microsoft.com/office/drawing/2014/main" id="{CD17B1B3-8945-42CE-8BBF-FFAA4866B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0868" y="4278800"/>
            <a:ext cx="2677277" cy="2677277"/>
          </a:xfrm>
          <a:prstGeom prst="rect">
            <a:avLst/>
          </a:prstGeom>
        </p:spPr>
      </p:pic>
      <p:sp>
        <p:nvSpPr>
          <p:cNvPr id="34" name="文字方塊 33">
            <a:extLst>
              <a:ext uri="{FF2B5EF4-FFF2-40B4-BE49-F238E27FC236}">
                <a16:creationId xmlns:a16="http://schemas.microsoft.com/office/drawing/2014/main" id="{01E7531F-AAE2-4F26-A595-0B2252792EF0}"/>
              </a:ext>
            </a:extLst>
          </p:cNvPr>
          <p:cNvSpPr txBox="1"/>
          <p:nvPr/>
        </p:nvSpPr>
        <p:spPr>
          <a:xfrm>
            <a:off x="552387" y="4690665"/>
            <a:ext cx="2904877" cy="379656"/>
          </a:xfrm>
          <a:prstGeom prst="rect">
            <a:avLst/>
          </a:prstGeom>
          <a:noFill/>
        </p:spPr>
        <p:txBody>
          <a:bodyPr wrap="square" rtlCol="0">
            <a:spAutoFit/>
          </a:bodyPr>
          <a:lstStyle/>
          <a:p>
            <a:pPr defTabSz="1219170">
              <a:buClr>
                <a:srgbClr val="000000"/>
              </a:buClr>
            </a:pPr>
            <a:r>
              <a:rPr lang="zh-TW" altLang="en-US" sz="1867" b="1"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人工及行政作業繁瑣</a:t>
            </a:r>
          </a:p>
        </p:txBody>
      </p:sp>
      <p:sp>
        <p:nvSpPr>
          <p:cNvPr id="35" name="文字方塊 34">
            <a:extLst>
              <a:ext uri="{FF2B5EF4-FFF2-40B4-BE49-F238E27FC236}">
                <a16:creationId xmlns:a16="http://schemas.microsoft.com/office/drawing/2014/main" id="{8C701CD5-645F-4F89-B9F2-B33C336FE161}"/>
              </a:ext>
            </a:extLst>
          </p:cNvPr>
          <p:cNvSpPr txBox="1"/>
          <p:nvPr/>
        </p:nvSpPr>
        <p:spPr>
          <a:xfrm>
            <a:off x="1595562" y="5145055"/>
            <a:ext cx="2904877" cy="379656"/>
          </a:xfrm>
          <a:prstGeom prst="rect">
            <a:avLst/>
          </a:prstGeom>
          <a:noFill/>
        </p:spPr>
        <p:txBody>
          <a:bodyPr wrap="square" rtlCol="0">
            <a:spAutoFit/>
          </a:bodyPr>
          <a:lstStyle>
            <a:defPPr marR="0" lvl="0" algn="l" rtl="0">
              <a:lnSpc>
                <a:spcPct val="100000"/>
              </a:lnSpc>
              <a:spcBef>
                <a:spcPts val="0"/>
              </a:spcBef>
              <a:spcAft>
                <a:spcPts val="0"/>
              </a:spcAft>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資訊和訊息無法同步</a:t>
            </a:r>
          </a:p>
        </p:txBody>
      </p:sp>
      <p:sp>
        <p:nvSpPr>
          <p:cNvPr id="36" name="文字方塊 35">
            <a:extLst>
              <a:ext uri="{FF2B5EF4-FFF2-40B4-BE49-F238E27FC236}">
                <a16:creationId xmlns:a16="http://schemas.microsoft.com/office/drawing/2014/main" id="{53C882BC-FFF7-4D73-9387-D9E7020EE55E}"/>
              </a:ext>
            </a:extLst>
          </p:cNvPr>
          <p:cNvSpPr txBox="1"/>
          <p:nvPr/>
        </p:nvSpPr>
        <p:spPr>
          <a:xfrm>
            <a:off x="561892" y="5617439"/>
            <a:ext cx="3229997"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套裝軟體和硬體有版本限制</a:t>
            </a:r>
          </a:p>
        </p:txBody>
      </p:sp>
      <p:sp>
        <p:nvSpPr>
          <p:cNvPr id="37" name="文字方塊 36">
            <a:extLst>
              <a:ext uri="{FF2B5EF4-FFF2-40B4-BE49-F238E27FC236}">
                <a16:creationId xmlns:a16="http://schemas.microsoft.com/office/drawing/2014/main" id="{67B17DFE-6214-4524-AA9A-EB068240C592}"/>
              </a:ext>
            </a:extLst>
          </p:cNvPr>
          <p:cNvSpPr txBox="1"/>
          <p:nvPr/>
        </p:nvSpPr>
        <p:spPr>
          <a:xfrm>
            <a:off x="2054302" y="6079464"/>
            <a:ext cx="3229997"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無資訊人員可協助</a:t>
            </a:r>
          </a:p>
        </p:txBody>
      </p:sp>
      <p:sp>
        <p:nvSpPr>
          <p:cNvPr id="38" name="文字方塊 37">
            <a:extLst>
              <a:ext uri="{FF2B5EF4-FFF2-40B4-BE49-F238E27FC236}">
                <a16:creationId xmlns:a16="http://schemas.microsoft.com/office/drawing/2014/main" id="{69E9D6A3-5F78-4A59-82EE-3CCE9A89D0DF}"/>
              </a:ext>
            </a:extLst>
          </p:cNvPr>
          <p:cNvSpPr txBox="1"/>
          <p:nvPr/>
        </p:nvSpPr>
        <p:spPr>
          <a:xfrm>
            <a:off x="6307703" y="5716641"/>
            <a:ext cx="3229997"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時間和空間限制服務模式</a:t>
            </a:r>
          </a:p>
        </p:txBody>
      </p:sp>
      <p:pic>
        <p:nvPicPr>
          <p:cNvPr id="39" name="圖片 38">
            <a:extLst>
              <a:ext uri="{FF2B5EF4-FFF2-40B4-BE49-F238E27FC236}">
                <a16:creationId xmlns:a16="http://schemas.microsoft.com/office/drawing/2014/main" id="{2F4328A3-7168-4798-A354-13D6EABC5B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1" y="1580848"/>
            <a:ext cx="4744052" cy="2667339"/>
          </a:xfrm>
          <a:prstGeom prst="rect">
            <a:avLst/>
          </a:prstGeom>
        </p:spPr>
      </p:pic>
      <p:sp>
        <p:nvSpPr>
          <p:cNvPr id="40" name="文字方塊 39">
            <a:extLst>
              <a:ext uri="{FF2B5EF4-FFF2-40B4-BE49-F238E27FC236}">
                <a16:creationId xmlns:a16="http://schemas.microsoft.com/office/drawing/2014/main" id="{A970D313-8ABD-44FB-B9C6-2ABDBD21B9AD}"/>
              </a:ext>
            </a:extLst>
          </p:cNvPr>
          <p:cNvSpPr txBox="1"/>
          <p:nvPr/>
        </p:nvSpPr>
        <p:spPr>
          <a:xfrm>
            <a:off x="7458567" y="5273390"/>
            <a:ext cx="3229997"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第一線人員無數位使用能力</a:t>
            </a:r>
          </a:p>
        </p:txBody>
      </p:sp>
      <p:sp>
        <p:nvSpPr>
          <p:cNvPr id="41" name="文字方塊 40">
            <a:extLst>
              <a:ext uri="{FF2B5EF4-FFF2-40B4-BE49-F238E27FC236}">
                <a16:creationId xmlns:a16="http://schemas.microsoft.com/office/drawing/2014/main" id="{5141D146-D76E-4803-8EF2-8DA664FD9DFF}"/>
              </a:ext>
            </a:extLst>
          </p:cNvPr>
          <p:cNvSpPr txBox="1"/>
          <p:nvPr/>
        </p:nvSpPr>
        <p:spPr>
          <a:xfrm>
            <a:off x="6415620" y="4752034"/>
            <a:ext cx="3229997"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傳統作業模式耗時費力</a:t>
            </a:r>
          </a:p>
        </p:txBody>
      </p:sp>
      <p:sp>
        <p:nvSpPr>
          <p:cNvPr id="42" name="文字方塊 41">
            <a:extLst>
              <a:ext uri="{FF2B5EF4-FFF2-40B4-BE49-F238E27FC236}">
                <a16:creationId xmlns:a16="http://schemas.microsoft.com/office/drawing/2014/main" id="{512EDDC7-CEAF-4967-91A6-5A23E5AF5996}"/>
              </a:ext>
            </a:extLst>
          </p:cNvPr>
          <p:cNvSpPr txBox="1"/>
          <p:nvPr/>
        </p:nvSpPr>
        <p:spPr>
          <a:xfrm>
            <a:off x="7722118" y="4359174"/>
            <a:ext cx="3631165" cy="37965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chemeClr val="accent6">
                    <a:lumMod val="50000"/>
                  </a:schemeClr>
                </a:solidFill>
              </a:defRPr>
            </a:lvl1pPr>
          </a:lstStyle>
          <a:p>
            <a:pPr defTabSz="1219170">
              <a:buClr>
                <a:srgbClr val="000000"/>
              </a:buClr>
            </a:pPr>
            <a:r>
              <a:rPr lang="zh-TW" altLang="en-US" sz="1867" kern="0" dirty="0">
                <a:solidFill>
                  <a:srgbClr val="5A9E91">
                    <a:lumMod val="50000"/>
                  </a:srgbClr>
                </a:solidFill>
                <a:latin typeface="微軟正黑體" panose="020B0604030504040204" pitchFamily="34" charset="-120"/>
                <a:ea typeface="微軟正黑體" panose="020B0604030504040204" pitchFamily="34" charset="-120"/>
                <a:cs typeface="Arial"/>
                <a:sym typeface="Arial"/>
              </a:rPr>
              <a:t>老師傅經驗無人傳承及標準化</a:t>
            </a:r>
          </a:p>
        </p:txBody>
      </p:sp>
    </p:spTree>
    <p:extLst>
      <p:ext uri="{BB962C8B-B14F-4D97-AF65-F5344CB8AC3E}">
        <p14:creationId xmlns:p14="http://schemas.microsoft.com/office/powerpoint/2010/main" val="266189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c flat people asking questions illustration">
            <a:extLst>
              <a:ext uri="{FF2B5EF4-FFF2-40B4-BE49-F238E27FC236}">
                <a16:creationId xmlns:a16="http://schemas.microsoft.com/office/drawing/2014/main" id="{FCDFA1E4-9237-462C-8BB5-72F4FAB0B6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98589" y="2403044"/>
            <a:ext cx="2703443" cy="2703443"/>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2">
            <a:extLst>
              <a:ext uri="{FF2B5EF4-FFF2-40B4-BE49-F238E27FC236}">
                <a16:creationId xmlns:a16="http://schemas.microsoft.com/office/drawing/2014/main" id="{2CF9DCF0-DCEC-49AC-BC9D-57463197E8DF}"/>
              </a:ext>
            </a:extLst>
          </p:cNvPr>
          <p:cNvSpPr>
            <a:spLocks noGrp="1"/>
          </p:cNvSpPr>
          <p:nvPr>
            <p:ph type="title"/>
          </p:nvPr>
        </p:nvSpPr>
        <p:spPr>
          <a:xfrm>
            <a:off x="1092000" y="926667"/>
            <a:ext cx="10008000" cy="770800"/>
          </a:xfrm>
        </p:spPr>
        <p:txBody>
          <a:bodyPr/>
          <a:lstStyle/>
          <a:p>
            <a:r>
              <a:rPr lang="zh-TW" altLang="en-US" b="1" dirty="0">
                <a:latin typeface="微軟正黑體" panose="020B0604030504040204" pitchFamily="34" charset="-120"/>
                <a:ea typeface="微軟正黑體" panose="020B0604030504040204" pitchFamily="34" charset="-120"/>
              </a:rPr>
              <a:t>在地化組織的數位化難題</a:t>
            </a:r>
          </a:p>
        </p:txBody>
      </p:sp>
      <p:sp>
        <p:nvSpPr>
          <p:cNvPr id="8" name="矩形 7">
            <a:extLst>
              <a:ext uri="{FF2B5EF4-FFF2-40B4-BE49-F238E27FC236}">
                <a16:creationId xmlns:a16="http://schemas.microsoft.com/office/drawing/2014/main" id="{F1257A70-9962-48B6-8064-D8A8B046AECA}"/>
              </a:ext>
            </a:extLst>
          </p:cNvPr>
          <p:cNvSpPr/>
          <p:nvPr/>
        </p:nvSpPr>
        <p:spPr>
          <a:xfrm>
            <a:off x="8734625" y="6470250"/>
            <a:ext cx="3268844" cy="256545"/>
          </a:xfrm>
          <a:prstGeom prst="rect">
            <a:avLst/>
          </a:prstGeom>
        </p:spPr>
        <p:txBody>
          <a:bodyPr wrap="none">
            <a:spAutoFit/>
          </a:bodyPr>
          <a:lstStyle/>
          <a:p>
            <a:pPr defTabSz="1219170">
              <a:buClr>
                <a:srgbClr val="000000"/>
              </a:buClr>
            </a:pPr>
            <a:r>
              <a:rPr lang="en-US" altLang="zh-TW" sz="1067" b="1" kern="0" dirty="0">
                <a:solidFill>
                  <a:srgbClr val="072946"/>
                </a:solidFill>
                <a:latin typeface="Sofia Pro Soft Bold"/>
                <a:cs typeface="Arial"/>
                <a:sym typeface="Arial"/>
              </a:rPr>
              <a:t>**</a:t>
            </a:r>
            <a:r>
              <a:rPr lang="zh-TW" altLang="en-US" sz="1067" b="1" kern="0" dirty="0">
                <a:solidFill>
                  <a:srgbClr val="072946"/>
                </a:solidFill>
                <a:latin typeface="Sofia Pro Soft Bold"/>
                <a:cs typeface="Arial"/>
                <a:sym typeface="Arial"/>
              </a:rPr>
              <a:t>資料來源</a:t>
            </a:r>
            <a:r>
              <a:rPr lang="en-US" altLang="zh-TW" sz="1067" b="1" kern="0" dirty="0">
                <a:solidFill>
                  <a:srgbClr val="072946"/>
                </a:solidFill>
                <a:latin typeface="Sofia Pro Soft Bold"/>
                <a:cs typeface="Arial"/>
                <a:sym typeface="Arial"/>
              </a:rPr>
              <a:t>:APAC NGO Digital Capability Report 2023 </a:t>
            </a:r>
            <a:endParaRPr lang="zh-TW" altLang="en-US" sz="1867" kern="0" dirty="0">
              <a:solidFill>
                <a:srgbClr val="000000"/>
              </a:solidFill>
              <a:latin typeface="Arial"/>
              <a:cs typeface="Arial"/>
              <a:sym typeface="Arial"/>
            </a:endParaRPr>
          </a:p>
        </p:txBody>
      </p:sp>
      <p:pic>
        <p:nvPicPr>
          <p:cNvPr id="2" name="圖片 1">
            <a:extLst>
              <a:ext uri="{FF2B5EF4-FFF2-40B4-BE49-F238E27FC236}">
                <a16:creationId xmlns:a16="http://schemas.microsoft.com/office/drawing/2014/main" id="{D8D0591B-D3B8-4E76-A5F8-EC0A238A5870}"/>
              </a:ext>
            </a:extLst>
          </p:cNvPr>
          <p:cNvPicPr>
            <a:picLocks noChangeAspect="1"/>
          </p:cNvPicPr>
          <p:nvPr/>
        </p:nvPicPr>
        <p:blipFill>
          <a:blip r:embed="rId3"/>
          <a:stretch>
            <a:fillRect/>
          </a:stretch>
        </p:blipFill>
        <p:spPr>
          <a:xfrm>
            <a:off x="1301695" y="1797550"/>
            <a:ext cx="7301587" cy="2361905"/>
          </a:xfrm>
          <a:prstGeom prst="rect">
            <a:avLst/>
          </a:prstGeom>
        </p:spPr>
      </p:pic>
      <p:pic>
        <p:nvPicPr>
          <p:cNvPr id="3" name="圖片 2">
            <a:extLst>
              <a:ext uri="{FF2B5EF4-FFF2-40B4-BE49-F238E27FC236}">
                <a16:creationId xmlns:a16="http://schemas.microsoft.com/office/drawing/2014/main" id="{282E7E15-C169-4C26-9894-05A8663E7ED0}"/>
              </a:ext>
            </a:extLst>
          </p:cNvPr>
          <p:cNvPicPr>
            <a:picLocks noChangeAspect="1"/>
          </p:cNvPicPr>
          <p:nvPr/>
        </p:nvPicPr>
        <p:blipFill>
          <a:blip r:embed="rId4"/>
          <a:stretch>
            <a:fillRect/>
          </a:stretch>
        </p:blipFill>
        <p:spPr>
          <a:xfrm>
            <a:off x="1184212" y="4174414"/>
            <a:ext cx="3568253" cy="2552381"/>
          </a:xfrm>
          <a:prstGeom prst="rect">
            <a:avLst/>
          </a:prstGeom>
        </p:spPr>
      </p:pic>
      <p:pic>
        <p:nvPicPr>
          <p:cNvPr id="4" name="圖片 3">
            <a:extLst>
              <a:ext uri="{FF2B5EF4-FFF2-40B4-BE49-F238E27FC236}">
                <a16:creationId xmlns:a16="http://schemas.microsoft.com/office/drawing/2014/main" id="{60477752-6A00-4820-8F55-FC1C5D8785B2}"/>
              </a:ext>
            </a:extLst>
          </p:cNvPr>
          <p:cNvPicPr>
            <a:picLocks noChangeAspect="1"/>
          </p:cNvPicPr>
          <p:nvPr/>
        </p:nvPicPr>
        <p:blipFill>
          <a:blip r:embed="rId5"/>
          <a:stretch>
            <a:fillRect/>
          </a:stretch>
        </p:blipFill>
        <p:spPr>
          <a:xfrm>
            <a:off x="4716386" y="4174414"/>
            <a:ext cx="4018239" cy="2822209"/>
          </a:xfrm>
          <a:prstGeom prst="rect">
            <a:avLst/>
          </a:prstGeom>
        </p:spPr>
      </p:pic>
    </p:spTree>
    <p:extLst>
      <p:ext uri="{BB962C8B-B14F-4D97-AF65-F5344CB8AC3E}">
        <p14:creationId xmlns:p14="http://schemas.microsoft.com/office/powerpoint/2010/main" val="323130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108B8197-330E-4F33-ABCA-A5BB1F1EC95A}"/>
              </a:ext>
            </a:extLst>
          </p:cNvPr>
          <p:cNvSpPr>
            <a:spLocks noGrp="1"/>
          </p:cNvSpPr>
          <p:nvPr>
            <p:ph type="title"/>
          </p:nvPr>
        </p:nvSpPr>
        <p:spPr>
          <a:xfrm>
            <a:off x="1092000" y="926667"/>
            <a:ext cx="10008000" cy="770800"/>
          </a:xfrm>
        </p:spPr>
        <p:txBody>
          <a:bodyPr/>
          <a:lstStyle/>
          <a:p>
            <a:r>
              <a:rPr lang="zh-TW" altLang="en-US" b="1" dirty="0">
                <a:latin typeface="微軟正黑體" panose="020B0604030504040204" pitchFamily="34" charset="-120"/>
                <a:ea typeface="微軟正黑體" panose="020B0604030504040204" pitchFamily="34" charset="-120"/>
              </a:rPr>
              <a:t>在地企業的數位化難題</a:t>
            </a:r>
          </a:p>
        </p:txBody>
      </p:sp>
      <p:sp>
        <p:nvSpPr>
          <p:cNvPr id="8" name="矩形 7">
            <a:extLst>
              <a:ext uri="{FF2B5EF4-FFF2-40B4-BE49-F238E27FC236}">
                <a16:creationId xmlns:a16="http://schemas.microsoft.com/office/drawing/2014/main" id="{4BE1896A-B212-4AB3-9404-4FC201BC218C}"/>
              </a:ext>
            </a:extLst>
          </p:cNvPr>
          <p:cNvSpPr/>
          <p:nvPr/>
        </p:nvSpPr>
        <p:spPr>
          <a:xfrm>
            <a:off x="8294507" y="6505762"/>
            <a:ext cx="3536546" cy="256545"/>
          </a:xfrm>
          <a:prstGeom prst="rect">
            <a:avLst/>
          </a:prstGeom>
        </p:spPr>
        <p:txBody>
          <a:bodyPr wrap="none">
            <a:spAutoFit/>
          </a:bodyPr>
          <a:lstStyle/>
          <a:p>
            <a:pPr defTabSz="1219170">
              <a:buClr>
                <a:srgbClr val="000000"/>
              </a:buClr>
            </a:pPr>
            <a:r>
              <a:rPr lang="en-US" altLang="zh-TW" sz="1067" b="1" kern="0" dirty="0">
                <a:solidFill>
                  <a:srgbClr val="072946"/>
                </a:solidFill>
                <a:latin typeface="微軟正黑體" panose="020B0604030504040204" pitchFamily="34" charset="-120"/>
                <a:ea typeface="微軟正黑體" panose="020B0604030504040204" pitchFamily="34" charset="-120"/>
                <a:cs typeface="Arial"/>
                <a:sym typeface="Arial"/>
              </a:rPr>
              <a:t>**</a:t>
            </a:r>
            <a:r>
              <a:rPr lang="zh-TW" altLang="en-US" sz="1067" b="1" kern="0" dirty="0">
                <a:solidFill>
                  <a:srgbClr val="072946"/>
                </a:solidFill>
                <a:latin typeface="微軟正黑體" panose="020B0604030504040204" pitchFamily="34" charset="-120"/>
                <a:ea typeface="微軟正黑體" panose="020B0604030504040204" pitchFamily="34" charset="-120"/>
                <a:cs typeface="Arial"/>
                <a:sym typeface="Arial"/>
              </a:rPr>
              <a:t>資料來源</a:t>
            </a:r>
            <a:r>
              <a:rPr lang="en-US" altLang="zh-TW" sz="1067" b="1" kern="0" dirty="0">
                <a:solidFill>
                  <a:srgbClr val="072946"/>
                </a:solidFill>
                <a:latin typeface="微軟正黑體" panose="020B0604030504040204" pitchFamily="34" charset="-120"/>
                <a:ea typeface="微軟正黑體" panose="020B0604030504040204" pitchFamily="34" charset="-120"/>
                <a:cs typeface="Arial"/>
                <a:sym typeface="Arial"/>
              </a:rPr>
              <a:t>:2022</a:t>
            </a:r>
            <a:r>
              <a:rPr lang="zh-TW" altLang="en-US" sz="1067" b="1" kern="0" dirty="0">
                <a:solidFill>
                  <a:srgbClr val="072946"/>
                </a:solidFill>
                <a:latin typeface="微軟正黑體" panose="020B0604030504040204" pitchFamily="34" charset="-120"/>
                <a:ea typeface="微軟正黑體" panose="020B0604030504040204" pitchFamily="34" charset="-120"/>
                <a:cs typeface="Arial"/>
                <a:sym typeface="Arial"/>
              </a:rPr>
              <a:t>台灣中小企業轉型現況與需求調查報告</a:t>
            </a:r>
            <a:endPar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9" name="矩形 8">
            <a:extLst>
              <a:ext uri="{FF2B5EF4-FFF2-40B4-BE49-F238E27FC236}">
                <a16:creationId xmlns:a16="http://schemas.microsoft.com/office/drawing/2014/main" id="{6CE62949-319E-4BD2-B662-EC9FBA3414ED}"/>
              </a:ext>
            </a:extLst>
          </p:cNvPr>
          <p:cNvSpPr/>
          <p:nvPr/>
        </p:nvSpPr>
        <p:spPr>
          <a:xfrm>
            <a:off x="5724939" y="1781092"/>
            <a:ext cx="6467060" cy="3920497"/>
          </a:xfrm>
          <a:prstGeom prst="rect">
            <a:avLst/>
          </a:prstGeom>
        </p:spPr>
        <p:txBody>
          <a:bodyPr wrap="square">
            <a:spAutoFit/>
          </a:bodyPr>
          <a:lstStyle/>
          <a:p>
            <a:pPr defTabSz="1219170">
              <a:lnSpc>
                <a:spcPct val="150000"/>
              </a:lnSpc>
              <a:buClr>
                <a:srgbClr val="000000"/>
              </a:buClr>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總體環境因素如下</a:t>
            </a: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p>
          <a:p>
            <a:pPr marL="380990" indent="-380990" defTabSz="1219170">
              <a:lnSpc>
                <a:spcPct val="150000"/>
              </a:lnSpc>
              <a:buClr>
                <a:srgbClr val="000000"/>
              </a:buClr>
              <a:buFont typeface="Wingdings" panose="05000000000000000000" pitchFamily="2" charset="2"/>
              <a:buChar char="u"/>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市場需求減緩</a:t>
            </a: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全球經濟持續放緩使市場需求疲弱，產業對未來景氣持保守態度</a:t>
            </a:r>
            <a:endPar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endParaRPr>
          </a:p>
          <a:p>
            <a:pPr marL="380990" indent="-380990" defTabSz="1219170">
              <a:lnSpc>
                <a:spcPct val="150000"/>
              </a:lnSpc>
              <a:buClr>
                <a:srgbClr val="000000"/>
              </a:buClr>
              <a:buFont typeface="Wingdings" panose="05000000000000000000" pitchFamily="2" charset="2"/>
              <a:buChar char="u"/>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淨零碳排浪潮</a:t>
            </a: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政府與客戶設立淨零碳排目標，加速企業朝淨零碳轉型</a:t>
            </a:r>
            <a:endPar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endParaRPr>
          </a:p>
          <a:p>
            <a:pPr marL="380990" indent="-380990" defTabSz="1219170">
              <a:lnSpc>
                <a:spcPct val="150000"/>
              </a:lnSpc>
              <a:buClr>
                <a:srgbClr val="000000"/>
              </a:buClr>
              <a:buFont typeface="Wingdings" panose="05000000000000000000" pitchFamily="2" charset="2"/>
              <a:buChar char="u"/>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消費型態改變</a:t>
            </a: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後疫情時代新型態消費崛起，各行各業亟需轉型因應改變</a:t>
            </a:r>
            <a:endPar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endParaRPr>
          </a:p>
          <a:p>
            <a:pPr marL="380990" indent="-380990" defTabSz="1219170">
              <a:lnSpc>
                <a:spcPct val="150000"/>
              </a:lnSpc>
              <a:buClr>
                <a:srgbClr val="000000"/>
              </a:buClr>
              <a:buFont typeface="Wingdings" panose="05000000000000000000" pitchFamily="2" charset="2"/>
              <a:buChar char="u"/>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勞動人力不足</a:t>
            </a:r>
            <a:r>
              <a:rPr lang="en-US" altLang="zh-TW" sz="1867"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勞動力問題嚴峻，企業應以數位化工具及環境，提升勞工效率並吸引年輕人才</a:t>
            </a:r>
          </a:p>
        </p:txBody>
      </p:sp>
      <p:pic>
        <p:nvPicPr>
          <p:cNvPr id="2" name="圖片 1">
            <a:extLst>
              <a:ext uri="{FF2B5EF4-FFF2-40B4-BE49-F238E27FC236}">
                <a16:creationId xmlns:a16="http://schemas.microsoft.com/office/drawing/2014/main" id="{52069835-4238-48B3-86A3-EA71EE18C1A9}"/>
              </a:ext>
            </a:extLst>
          </p:cNvPr>
          <p:cNvPicPr>
            <a:picLocks noChangeAspect="1"/>
          </p:cNvPicPr>
          <p:nvPr/>
        </p:nvPicPr>
        <p:blipFill>
          <a:blip r:embed="rId2"/>
          <a:stretch>
            <a:fillRect/>
          </a:stretch>
        </p:blipFill>
        <p:spPr>
          <a:xfrm>
            <a:off x="1343969" y="1709891"/>
            <a:ext cx="4298980" cy="5160533"/>
          </a:xfrm>
          <a:prstGeom prst="rect">
            <a:avLst/>
          </a:prstGeom>
        </p:spPr>
      </p:pic>
    </p:spTree>
    <p:extLst>
      <p:ext uri="{BB962C8B-B14F-4D97-AF65-F5344CB8AC3E}">
        <p14:creationId xmlns:p14="http://schemas.microsoft.com/office/powerpoint/2010/main" val="108917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9008BA0F-B574-4960-BB67-FCAF1264AD9E}"/>
              </a:ext>
            </a:extLst>
          </p:cNvPr>
          <p:cNvSpPr>
            <a:spLocks noGrp="1"/>
          </p:cNvSpPr>
          <p:nvPr>
            <p:ph type="title"/>
          </p:nvPr>
        </p:nvSpPr>
        <p:spPr>
          <a:xfrm>
            <a:off x="1092200" y="927100"/>
            <a:ext cx="10007600" cy="770467"/>
          </a:xfrm>
        </p:spPr>
        <p:txBody>
          <a:bodyPr/>
          <a:lstStyle/>
          <a:p>
            <a:r>
              <a:rPr lang="zh-TW" altLang="en-US" b="1" dirty="0">
                <a:latin typeface="微軟正黑體" panose="020B0604030504040204" pitchFamily="34" charset="-120"/>
                <a:ea typeface="微軟正黑體" panose="020B0604030504040204" pitchFamily="34" charset="-120"/>
              </a:rPr>
              <a:t>縮減數位落差</a:t>
            </a:r>
          </a:p>
        </p:txBody>
      </p:sp>
      <p:sp>
        <p:nvSpPr>
          <p:cNvPr id="5" name="Google Shape;1622;p46">
            <a:extLst>
              <a:ext uri="{FF2B5EF4-FFF2-40B4-BE49-F238E27FC236}">
                <a16:creationId xmlns:a16="http://schemas.microsoft.com/office/drawing/2014/main" id="{A59E14D0-EDA2-49B2-8E49-9EDBF2724E4D}"/>
              </a:ext>
            </a:extLst>
          </p:cNvPr>
          <p:cNvSpPr/>
          <p:nvPr/>
        </p:nvSpPr>
        <p:spPr>
          <a:xfrm>
            <a:off x="172377" y="1341461"/>
            <a:ext cx="11757368" cy="1683243"/>
          </a:xfrm>
          <a:prstGeom prst="rect">
            <a:avLst/>
          </a:prstGeom>
          <a:noFill/>
          <a:ln>
            <a:noFill/>
          </a:ln>
        </p:spPr>
        <p:txBody>
          <a:bodyPr spcFirstLastPara="1" wrap="square" lIns="121901" tIns="60933" rIns="121901"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2438339">
              <a:lnSpc>
                <a:spcPct val="150000"/>
              </a:lnSpc>
              <a:buClr>
                <a:srgbClr val="0C0C0C"/>
              </a:buClr>
              <a:buSzPts val="4000"/>
              <a:defRPr/>
            </a:pPr>
            <a:r>
              <a:rPr lang="zh-TW" altLang="en-US" sz="2133"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推動策略：</a:t>
            </a:r>
            <a:r>
              <a:rPr lang="zh-TW" altLang="en-US" sz="2133"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鎖定數位程度落後區域，引進</a:t>
            </a:r>
            <a:r>
              <a:rPr lang="zh-TW" altLang="en-US" sz="2133"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資服顧問</a:t>
            </a:r>
            <a:r>
              <a:rPr lang="zh-TW" altLang="en-US" sz="2133"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及</a:t>
            </a:r>
            <a:r>
              <a:rPr lang="zh-TW" altLang="en-US" sz="2133"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數位團隊支援</a:t>
            </a:r>
            <a:r>
              <a:rPr lang="zh-TW" altLang="en-US" sz="2133"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，增進地方數位創新應用服務。</a:t>
            </a:r>
            <a:endParaRPr sz="2133" dirty="0">
              <a:solidFill>
                <a:srgbClr val="0C0C0C"/>
              </a:solidFill>
              <a:latin typeface="微軟正黑體" panose="020B0604030504040204" pitchFamily="34" charset="-120"/>
              <a:ea typeface="微軟正黑體" panose="020B0604030504040204" pitchFamily="34" charset="-120"/>
              <a:cs typeface="Microsoft JhengHei"/>
              <a:sym typeface="Microsoft JhengHei"/>
            </a:endParaRPr>
          </a:p>
        </p:txBody>
      </p:sp>
      <p:grpSp>
        <p:nvGrpSpPr>
          <p:cNvPr id="35" name="群組 34">
            <a:extLst>
              <a:ext uri="{FF2B5EF4-FFF2-40B4-BE49-F238E27FC236}">
                <a16:creationId xmlns:a16="http://schemas.microsoft.com/office/drawing/2014/main" id="{28BB793D-4EF5-480B-B4C0-B6DAEDECC193}"/>
              </a:ext>
            </a:extLst>
          </p:cNvPr>
          <p:cNvGrpSpPr/>
          <p:nvPr/>
        </p:nvGrpSpPr>
        <p:grpSpPr>
          <a:xfrm>
            <a:off x="386769" y="2567141"/>
            <a:ext cx="11672860" cy="3813414"/>
            <a:chOff x="7005565" y="2933456"/>
            <a:chExt cx="16618428" cy="8662456"/>
          </a:xfrm>
        </p:grpSpPr>
        <p:grpSp>
          <p:nvGrpSpPr>
            <p:cNvPr id="36" name="Google Shape;1623;p46">
              <a:extLst>
                <a:ext uri="{FF2B5EF4-FFF2-40B4-BE49-F238E27FC236}">
                  <a16:creationId xmlns:a16="http://schemas.microsoft.com/office/drawing/2014/main" id="{CD899776-4BFE-40A9-972D-87913E663250}"/>
                </a:ext>
              </a:extLst>
            </p:cNvPr>
            <p:cNvGrpSpPr/>
            <p:nvPr/>
          </p:nvGrpSpPr>
          <p:grpSpPr>
            <a:xfrm>
              <a:off x="7096187" y="2933456"/>
              <a:ext cx="16527806" cy="4856150"/>
              <a:chOff x="2066900" y="2304810"/>
              <a:chExt cx="8263903" cy="2428075"/>
            </a:xfrm>
          </p:grpSpPr>
          <p:sp>
            <p:nvSpPr>
              <p:cNvPr id="56" name="Google Shape;1624;p46">
                <a:extLst>
                  <a:ext uri="{FF2B5EF4-FFF2-40B4-BE49-F238E27FC236}">
                    <a16:creationId xmlns:a16="http://schemas.microsoft.com/office/drawing/2014/main" id="{885314E3-6E63-47AC-9A9E-CDA8352E7C1F}"/>
                  </a:ext>
                </a:extLst>
              </p:cNvPr>
              <p:cNvSpPr/>
              <p:nvPr/>
            </p:nvSpPr>
            <p:spPr>
              <a:xfrm>
                <a:off x="2066900" y="2305909"/>
                <a:ext cx="2774661" cy="2294192"/>
              </a:xfrm>
              <a:prstGeom prst="downArrowCallout">
                <a:avLst>
                  <a:gd name="adj1" fmla="val 49672"/>
                  <a:gd name="adj2" fmla="val 47910"/>
                  <a:gd name="adj3" fmla="val 31168"/>
                  <a:gd name="adj4" fmla="val 63215"/>
                </a:avLst>
              </a:prstGeom>
              <a:solidFill>
                <a:schemeClr val="lt1"/>
              </a:solidFill>
              <a:ln w="25400" cap="flat" cmpd="sng">
                <a:solidFill>
                  <a:schemeClr val="accent2"/>
                </a:solidFill>
                <a:prstDash val="solid"/>
                <a:round/>
                <a:headEnd type="none" w="sm" len="sm"/>
                <a:tailEnd type="none" w="sm" len="sm"/>
              </a:ln>
            </p:spPr>
            <p:txBody>
              <a:bodyPr spcFirstLastPara="1" wrap="square" lIns="67733" tIns="67733" rIns="67733" bIns="677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457189" indent="-457189" defTabSz="2438339">
                  <a:buSzPts val="2800"/>
                  <a:buFont typeface="Noto Sans Symbols"/>
                  <a:buChar char="■"/>
                  <a:defRPr/>
                </a:pPr>
                <a:r>
                  <a:rPr lang="zh-TW" altLang="en-US" sz="1867" dirty="0">
                    <a:latin typeface="微軟正黑體" panose="020B0604030504040204" pitchFamily="34" charset="-120"/>
                    <a:ea typeface="微軟正黑體" panose="020B0604030504040204" pitchFamily="34" charset="-120"/>
                    <a:cs typeface="Microsoft JhengHei"/>
                    <a:sym typeface="Microsoft JhengHei"/>
                  </a:rPr>
                  <a:t>促成</a:t>
                </a:r>
                <a:r>
                  <a:rPr lang="zh-TW" altLang="en-US" sz="1867"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資服業者</a:t>
                </a:r>
                <a:r>
                  <a:rPr lang="zh-TW" altLang="en-US" sz="1867"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867" b="1"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在地化組織或企業</a:t>
                </a:r>
                <a:r>
                  <a:rPr lang="zh-TW" altLang="en-US" sz="1867"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合作</a:t>
                </a:r>
                <a:endParaRPr sz="1867" dirty="0">
                  <a:solidFill>
                    <a:srgbClr val="0C0C0C"/>
                  </a:solidFill>
                  <a:latin typeface="微軟正黑體" panose="020B0604030504040204" pitchFamily="34" charset="-120"/>
                  <a:ea typeface="微軟正黑體" panose="020B0604030504040204" pitchFamily="34" charset="-120"/>
                  <a:cs typeface="Microsoft JhengHei"/>
                  <a:sym typeface="Microsoft JhengHei"/>
                </a:endParaRPr>
              </a:p>
              <a:p>
                <a:pPr marL="457189" indent="-457189" defTabSz="2438339">
                  <a:buClr>
                    <a:srgbClr val="0C0C0C"/>
                  </a:buClr>
                  <a:buSzPts val="2800"/>
                  <a:buFont typeface="Noto Sans Symbols"/>
                  <a:buChar char="■"/>
                  <a:defRPr/>
                </a:pPr>
                <a:r>
                  <a:rPr lang="zh-TW" altLang="en-US" sz="1867" dirty="0">
                    <a:solidFill>
                      <a:srgbClr val="0C0C0C"/>
                    </a:solidFill>
                    <a:latin typeface="微軟正黑體" panose="020B0604030504040204" pitchFamily="34" charset="-120"/>
                    <a:ea typeface="微軟正黑體" panose="020B0604030504040204" pitchFamily="34" charset="-120"/>
                    <a:cs typeface="Microsoft JhengHei"/>
                    <a:sym typeface="Microsoft JhengHei"/>
                  </a:rPr>
                  <a:t>擬定遴選辦法、管考機制及預期驗收項目</a:t>
                </a:r>
                <a:endParaRPr sz="1867" dirty="0">
                  <a:latin typeface="微軟正黑體" panose="020B0604030504040204" pitchFamily="34" charset="-120"/>
                  <a:ea typeface="微軟正黑體" panose="020B0604030504040204" pitchFamily="34" charset="-120"/>
                  <a:cs typeface="Microsoft JhengHei"/>
                  <a:sym typeface="Microsoft JhengHei"/>
                </a:endParaRPr>
              </a:p>
            </p:txBody>
          </p:sp>
          <p:sp>
            <p:nvSpPr>
              <p:cNvPr id="57" name="Google Shape;1625;p46">
                <a:extLst>
                  <a:ext uri="{FF2B5EF4-FFF2-40B4-BE49-F238E27FC236}">
                    <a16:creationId xmlns:a16="http://schemas.microsoft.com/office/drawing/2014/main" id="{0703B551-324C-4E46-B118-C7D234983425}"/>
                  </a:ext>
                </a:extLst>
              </p:cNvPr>
              <p:cNvSpPr/>
              <p:nvPr/>
            </p:nvSpPr>
            <p:spPr>
              <a:xfrm>
                <a:off x="2124824" y="4089023"/>
                <a:ext cx="2613468" cy="635999"/>
              </a:xfrm>
              <a:prstGeom prst="roundRect">
                <a:avLst>
                  <a:gd name="adj" fmla="val 16667"/>
                </a:avLst>
              </a:prstGeom>
              <a:solidFill>
                <a:srgbClr val="FBB41D"/>
              </a:solidFill>
              <a:ln>
                <a:noFill/>
              </a:ln>
            </p:spPr>
            <p:txBody>
              <a:bodyPr spcFirstLastPara="1" wrap="square" lIns="67733" tIns="67733" rIns="67733" bIns="677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SzPts val="4000"/>
                  <a:defRPr/>
                </a:pPr>
                <a:r>
                  <a:rPr lang="zh-TW" altLang="en-US" sz="2400" b="1" dirty="0">
                    <a:latin typeface="微軟正黑體" panose="020B0604030504040204" pitchFamily="34" charset="-120"/>
                    <a:ea typeface="微軟正黑體" panose="020B0604030504040204" pitchFamily="34" charset="-120"/>
                    <a:cs typeface="Microsoft JhengHei"/>
                    <a:sym typeface="Microsoft JhengHei"/>
                  </a:rPr>
                  <a:t>機制規劃及管考</a:t>
                </a:r>
                <a:endParaRPr sz="133" dirty="0">
                  <a:latin typeface="微軟正黑體" panose="020B0604030504040204" pitchFamily="34" charset="-120"/>
                  <a:ea typeface="微軟正黑體" panose="020B0604030504040204" pitchFamily="34" charset="-120"/>
                </a:endParaRPr>
              </a:p>
            </p:txBody>
          </p:sp>
          <p:sp>
            <p:nvSpPr>
              <p:cNvPr id="58" name="Google Shape;1626;p46">
                <a:extLst>
                  <a:ext uri="{FF2B5EF4-FFF2-40B4-BE49-F238E27FC236}">
                    <a16:creationId xmlns:a16="http://schemas.microsoft.com/office/drawing/2014/main" id="{5DB3D4D8-C6CC-41C7-AFBD-0D94C2469814}"/>
                  </a:ext>
                </a:extLst>
              </p:cNvPr>
              <p:cNvSpPr/>
              <p:nvPr/>
            </p:nvSpPr>
            <p:spPr>
              <a:xfrm>
                <a:off x="5051255" y="2304810"/>
                <a:ext cx="2419409" cy="2294192"/>
              </a:xfrm>
              <a:prstGeom prst="downArrowCallout">
                <a:avLst>
                  <a:gd name="adj1" fmla="val 49672"/>
                  <a:gd name="adj2" fmla="val 47910"/>
                  <a:gd name="adj3" fmla="val 31168"/>
                  <a:gd name="adj4" fmla="val 63215"/>
                </a:avLst>
              </a:prstGeom>
              <a:solidFill>
                <a:schemeClr val="lt1"/>
              </a:solidFill>
              <a:ln w="25400" cap="flat" cmpd="sng">
                <a:solidFill>
                  <a:schemeClr val="accent2"/>
                </a:solidFill>
                <a:prstDash val="solid"/>
                <a:round/>
                <a:headEnd type="none" w="sm" len="sm"/>
                <a:tailEnd type="none" w="sm" len="sm"/>
              </a:ln>
            </p:spPr>
            <p:txBody>
              <a:bodyPr spcFirstLastPara="1" wrap="square" lIns="67733" tIns="67733" rIns="67733" bIns="677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457189" indent="-457189" defTabSz="2438339">
                  <a:buSzPts val="2800"/>
                  <a:buFont typeface="Noto Sans Symbols"/>
                  <a:buChar char="■"/>
                  <a:defRPr/>
                </a:pPr>
                <a:r>
                  <a:rPr lang="zh-TW" altLang="en-US" sz="1867" dirty="0">
                    <a:latin typeface="微軟正黑體" panose="020B0604030504040204" pitchFamily="34" charset="-120"/>
                    <a:ea typeface="微軟正黑體" panose="020B0604030504040204" pitchFamily="34" charset="-120"/>
                    <a:cs typeface="Microsoft JhengHei"/>
                    <a:sym typeface="Microsoft JhengHei"/>
                  </a:rPr>
                  <a:t>資服業者</a:t>
                </a:r>
                <a:r>
                  <a:rPr lang="en-US" altLang="zh-TW" sz="1867" dirty="0">
                    <a:latin typeface="微軟正黑體" panose="020B0604030504040204" pitchFamily="34" charset="-120"/>
                    <a:ea typeface="微軟正黑體" panose="020B0604030504040204" pitchFamily="34" charset="-120"/>
                    <a:cs typeface="Microsoft JhengHei"/>
                    <a:sym typeface="Microsoft JhengHei"/>
                  </a:rPr>
                  <a:t>+</a:t>
                </a:r>
                <a:r>
                  <a:rPr lang="zh-TW" altLang="en-US" sz="1867" dirty="0">
                    <a:latin typeface="微軟正黑體" panose="020B0604030504040204" pitchFamily="34" charset="-120"/>
                    <a:ea typeface="微軟正黑體" panose="020B0604030504040204" pitchFamily="34" charset="-120"/>
                    <a:cs typeface="Microsoft JhengHei"/>
                    <a:sym typeface="Microsoft JhengHei"/>
                  </a:rPr>
                  <a:t>在地業者</a:t>
                </a:r>
                <a:r>
                  <a:rPr lang="en-US" altLang="zh-TW" sz="1867" dirty="0">
                    <a:latin typeface="微軟正黑體" panose="020B0604030504040204" pitchFamily="34" charset="-120"/>
                    <a:ea typeface="微軟正黑體" panose="020B0604030504040204" pitchFamily="34" charset="-120"/>
                    <a:cs typeface="Microsoft JhengHei"/>
                    <a:sym typeface="Microsoft JhengHei"/>
                  </a:rPr>
                  <a:t>/</a:t>
                </a:r>
                <a:r>
                  <a:rPr lang="zh-TW" altLang="en-US" sz="1867" dirty="0">
                    <a:latin typeface="微軟正黑體" panose="020B0604030504040204" pitchFamily="34" charset="-120"/>
                    <a:ea typeface="微軟正黑體" panose="020B0604030504040204" pitchFamily="34" charset="-120"/>
                    <a:cs typeface="Microsoft JhengHei"/>
                    <a:sym typeface="Microsoft JhengHei"/>
                  </a:rPr>
                  <a:t>組織組成提案</a:t>
                </a:r>
                <a:endParaRPr sz="267" dirty="0">
                  <a:latin typeface="微軟正黑體" panose="020B0604030504040204" pitchFamily="34" charset="-120"/>
                  <a:ea typeface="微軟正黑體" panose="020B0604030504040204" pitchFamily="34" charset="-120"/>
                </a:endParaRPr>
              </a:p>
              <a:p>
                <a:pPr marL="457189" indent="-457189" defTabSz="2438339">
                  <a:buSzPts val="2800"/>
                  <a:buFont typeface="Noto Sans Symbols"/>
                  <a:buChar char="■"/>
                  <a:defRPr/>
                </a:pPr>
                <a:r>
                  <a:rPr lang="zh-TW" altLang="en-US" sz="1867" dirty="0">
                    <a:latin typeface="微軟正黑體" panose="020B0604030504040204" pitchFamily="34" charset="-120"/>
                    <a:ea typeface="微軟正黑體" panose="020B0604030504040204" pitchFamily="34" charset="-120"/>
                    <a:cs typeface="Microsoft JhengHei"/>
                    <a:sym typeface="Microsoft JhengHei"/>
                  </a:rPr>
                  <a:t>設定數位轉型方案導入目標，投人</a:t>
                </a:r>
                <a:r>
                  <a:rPr lang="en-US" altLang="zh-TW" sz="1867" dirty="0">
                    <a:latin typeface="微軟正黑體" panose="020B0604030504040204" pitchFamily="34" charset="-120"/>
                    <a:ea typeface="微軟正黑體" panose="020B0604030504040204" pitchFamily="34" charset="-120"/>
                    <a:cs typeface="Microsoft JhengHei"/>
                    <a:sym typeface="Microsoft JhengHei"/>
                  </a:rPr>
                  <a:t>CSR</a:t>
                </a:r>
                <a:r>
                  <a:rPr lang="zh-TW" altLang="en-US" sz="1867" dirty="0">
                    <a:latin typeface="微軟正黑體" panose="020B0604030504040204" pitchFamily="34" charset="-120"/>
                    <a:ea typeface="微軟正黑體" panose="020B0604030504040204" pitchFamily="34" charset="-120"/>
                    <a:cs typeface="Microsoft JhengHei"/>
                    <a:sym typeface="Microsoft JhengHei"/>
                  </a:rPr>
                  <a:t>資源</a:t>
                </a:r>
                <a:endParaRPr sz="267" dirty="0">
                  <a:latin typeface="微軟正黑體" panose="020B0604030504040204" pitchFamily="34" charset="-120"/>
                  <a:ea typeface="微軟正黑體" panose="020B0604030504040204" pitchFamily="34" charset="-120"/>
                </a:endParaRPr>
              </a:p>
            </p:txBody>
          </p:sp>
          <p:sp>
            <p:nvSpPr>
              <p:cNvPr id="59" name="Google Shape;1627;p46">
                <a:extLst>
                  <a:ext uri="{FF2B5EF4-FFF2-40B4-BE49-F238E27FC236}">
                    <a16:creationId xmlns:a16="http://schemas.microsoft.com/office/drawing/2014/main" id="{6527858A-7E8C-41AF-BFEC-70D110C25DA7}"/>
                  </a:ext>
                </a:extLst>
              </p:cNvPr>
              <p:cNvSpPr/>
              <p:nvPr/>
            </p:nvSpPr>
            <p:spPr>
              <a:xfrm>
                <a:off x="4999176" y="4085112"/>
                <a:ext cx="2455452" cy="635999"/>
              </a:xfrm>
              <a:prstGeom prst="roundRect">
                <a:avLst>
                  <a:gd name="adj" fmla="val 16667"/>
                </a:avLst>
              </a:prstGeom>
              <a:solidFill>
                <a:srgbClr val="FBB41D"/>
              </a:solidFill>
              <a:ln>
                <a:noFill/>
              </a:ln>
            </p:spPr>
            <p:txBody>
              <a:bodyPr spcFirstLastPara="1" wrap="square" lIns="67733" tIns="67733" rIns="67733" bIns="677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SzPts val="4000"/>
                  <a:defRPr/>
                </a:pPr>
                <a:r>
                  <a:rPr lang="zh-TW" altLang="en-US" sz="2400" b="1" dirty="0">
                    <a:latin typeface="微軟正黑體" panose="020B0604030504040204" pitchFamily="34" charset="-120"/>
                    <a:ea typeface="微軟正黑體" panose="020B0604030504040204" pitchFamily="34" charset="-120"/>
                    <a:cs typeface="Microsoft JhengHei"/>
                    <a:sym typeface="Microsoft JhengHei"/>
                  </a:rPr>
                  <a:t>規劃方案推動</a:t>
                </a:r>
                <a:endParaRPr sz="133" dirty="0">
                  <a:latin typeface="微軟正黑體" panose="020B0604030504040204" pitchFamily="34" charset="-120"/>
                  <a:ea typeface="微軟正黑體" panose="020B0604030504040204" pitchFamily="34" charset="-120"/>
                </a:endParaRPr>
              </a:p>
            </p:txBody>
          </p:sp>
          <p:sp>
            <p:nvSpPr>
              <p:cNvPr id="60" name="Google Shape;1628;p46">
                <a:extLst>
                  <a:ext uri="{FF2B5EF4-FFF2-40B4-BE49-F238E27FC236}">
                    <a16:creationId xmlns:a16="http://schemas.microsoft.com/office/drawing/2014/main" id="{EF2E69C3-E2DC-452C-BACD-83247F407015}"/>
                  </a:ext>
                </a:extLst>
              </p:cNvPr>
              <p:cNvSpPr/>
              <p:nvPr/>
            </p:nvSpPr>
            <p:spPr>
              <a:xfrm>
                <a:off x="7595687" y="2341183"/>
                <a:ext cx="2686488" cy="2294192"/>
              </a:xfrm>
              <a:prstGeom prst="downArrowCallout">
                <a:avLst>
                  <a:gd name="adj1" fmla="val 49672"/>
                  <a:gd name="adj2" fmla="val 47910"/>
                  <a:gd name="adj3" fmla="val 31168"/>
                  <a:gd name="adj4" fmla="val 63215"/>
                </a:avLst>
              </a:prstGeom>
              <a:solidFill>
                <a:schemeClr val="lt1"/>
              </a:solidFill>
              <a:ln w="25400" cap="flat" cmpd="sng">
                <a:solidFill>
                  <a:schemeClr val="accent2"/>
                </a:solidFill>
                <a:prstDash val="solid"/>
                <a:round/>
                <a:headEnd type="none" w="sm" len="sm"/>
                <a:tailEnd type="none" w="sm" len="sm"/>
              </a:ln>
            </p:spPr>
            <p:txBody>
              <a:bodyPr spcFirstLastPara="1" wrap="square" lIns="67733" tIns="67733" rIns="67733" bIns="67733"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457189" indent="-457189" defTabSz="2438339">
                  <a:buSzPts val="2800"/>
                  <a:buFont typeface="Noto Sans Symbols"/>
                  <a:buChar char="■"/>
                  <a:defRPr/>
                </a:pPr>
                <a:r>
                  <a:rPr lang="zh-TW" altLang="en-US" sz="1867" dirty="0">
                    <a:latin typeface="微軟正黑體" panose="020B0604030504040204" pitchFamily="34" charset="-120"/>
                    <a:ea typeface="微軟正黑體" panose="020B0604030504040204" pitchFamily="34" charset="-120"/>
                    <a:cs typeface="Microsoft JhengHei"/>
                    <a:sym typeface="Microsoft JhengHei"/>
                  </a:rPr>
                  <a:t>展現推動成果、擴散計畫成效</a:t>
                </a:r>
                <a:endParaRPr sz="1867" dirty="0">
                  <a:latin typeface="微軟正黑體" panose="020B0604030504040204" pitchFamily="34" charset="-120"/>
                  <a:ea typeface="微軟正黑體" panose="020B0604030504040204" pitchFamily="34" charset="-120"/>
                  <a:cs typeface="Microsoft JhengHei"/>
                  <a:sym typeface="Microsoft JhengHei"/>
                </a:endParaRPr>
              </a:p>
              <a:p>
                <a:pPr marL="457189" indent="-457189" defTabSz="2438339">
                  <a:buSzPts val="2800"/>
                  <a:buFont typeface="Noto Sans Symbols"/>
                  <a:buChar char="■"/>
                  <a:defRPr/>
                </a:pPr>
                <a:r>
                  <a:rPr lang="zh-TW" altLang="en-US" sz="1867" dirty="0">
                    <a:latin typeface="微軟正黑體" panose="020B0604030504040204" pitchFamily="34" charset="-120"/>
                    <a:ea typeface="微軟正黑體" panose="020B0604030504040204" pitchFamily="34" charset="-120"/>
                    <a:cs typeface="Microsoft JhengHei"/>
                    <a:sym typeface="Microsoft JhengHei"/>
                  </a:rPr>
                  <a:t>形成示範案例，同業或聚落仿效</a:t>
                </a:r>
              </a:p>
              <a:p>
                <a:pPr defTabSz="2438339">
                  <a:buClr>
                    <a:srgbClr val="5E5E5E"/>
                  </a:buClr>
                  <a:buSzPts val="2800"/>
                  <a:defRPr/>
                </a:pPr>
                <a:endParaRPr lang="zh-TW" altLang="en-US" sz="1867" dirty="0">
                  <a:latin typeface="微軟正黑體" panose="020B0604030504040204" pitchFamily="34" charset="-120"/>
                  <a:ea typeface="微軟正黑體" panose="020B0604030504040204" pitchFamily="34" charset="-120"/>
                  <a:cs typeface="Microsoft JhengHei"/>
                  <a:sym typeface="Microsoft JhengHei"/>
                </a:endParaRPr>
              </a:p>
            </p:txBody>
          </p:sp>
          <p:sp>
            <p:nvSpPr>
              <p:cNvPr id="61" name="Google Shape;1629;p46">
                <a:extLst>
                  <a:ext uri="{FF2B5EF4-FFF2-40B4-BE49-F238E27FC236}">
                    <a16:creationId xmlns:a16="http://schemas.microsoft.com/office/drawing/2014/main" id="{A7AA2450-3532-4535-95CF-BBC41EE107FB}"/>
                  </a:ext>
                </a:extLst>
              </p:cNvPr>
              <p:cNvSpPr/>
              <p:nvPr/>
            </p:nvSpPr>
            <p:spPr>
              <a:xfrm>
                <a:off x="7813513" y="4096886"/>
                <a:ext cx="2517290" cy="635999"/>
              </a:xfrm>
              <a:prstGeom prst="roundRect">
                <a:avLst>
                  <a:gd name="adj" fmla="val 16667"/>
                </a:avLst>
              </a:prstGeom>
              <a:solidFill>
                <a:srgbClr val="FBB41D"/>
              </a:solidFill>
              <a:ln>
                <a:noFill/>
              </a:ln>
            </p:spPr>
            <p:txBody>
              <a:bodyPr spcFirstLastPara="1" wrap="square" lIns="67733" tIns="67733" rIns="67733" bIns="677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SzPts val="4000"/>
                  <a:defRPr/>
                </a:pPr>
                <a:r>
                  <a:rPr lang="zh-TW" altLang="en-US" sz="2400" b="1" dirty="0">
                    <a:latin typeface="微軟正黑體" panose="020B0604030504040204" pitchFamily="34" charset="-120"/>
                    <a:ea typeface="微軟正黑體" panose="020B0604030504040204" pitchFamily="34" charset="-120"/>
                    <a:cs typeface="Microsoft JhengHei"/>
                    <a:sym typeface="Microsoft JhengHei"/>
                  </a:rPr>
                  <a:t>推動成果展現</a:t>
                </a:r>
                <a:endParaRPr sz="133" dirty="0">
                  <a:latin typeface="微軟正黑體" panose="020B0604030504040204" pitchFamily="34" charset="-120"/>
                  <a:ea typeface="微軟正黑體" panose="020B0604030504040204" pitchFamily="34" charset="-120"/>
                </a:endParaRPr>
              </a:p>
            </p:txBody>
          </p:sp>
        </p:grpSp>
        <p:grpSp>
          <p:nvGrpSpPr>
            <p:cNvPr id="37" name="Google Shape;1630;p46">
              <a:extLst>
                <a:ext uri="{FF2B5EF4-FFF2-40B4-BE49-F238E27FC236}">
                  <a16:creationId xmlns:a16="http://schemas.microsoft.com/office/drawing/2014/main" id="{9B164F95-0BAA-4F6A-ACEA-6200752330D1}"/>
                </a:ext>
              </a:extLst>
            </p:cNvPr>
            <p:cNvGrpSpPr/>
            <p:nvPr/>
          </p:nvGrpSpPr>
          <p:grpSpPr>
            <a:xfrm>
              <a:off x="7005565" y="9891430"/>
              <a:ext cx="15483830" cy="1704482"/>
              <a:chOff x="1220065" y="5804982"/>
              <a:chExt cx="7741915" cy="852241"/>
            </a:xfrm>
          </p:grpSpPr>
          <p:sp>
            <p:nvSpPr>
              <p:cNvPr id="43" name="Google Shape;1631;p46">
                <a:extLst>
                  <a:ext uri="{FF2B5EF4-FFF2-40B4-BE49-F238E27FC236}">
                    <a16:creationId xmlns:a16="http://schemas.microsoft.com/office/drawing/2014/main" id="{95E0F720-DC2C-47AA-A413-4D94E4546614}"/>
                  </a:ext>
                </a:extLst>
              </p:cNvPr>
              <p:cNvSpPr txBox="1"/>
              <p:nvPr/>
            </p:nvSpPr>
            <p:spPr>
              <a:xfrm>
                <a:off x="1954217" y="5804982"/>
                <a:ext cx="906154" cy="419420"/>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987C00"/>
                  </a:buClr>
                  <a:buSzPts val="2800"/>
                  <a:defRPr/>
                </a:pPr>
                <a:r>
                  <a:rPr lang="zh-TW" altLang="en-US"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公告辧法</a:t>
                </a:r>
                <a:endParaRPr sz="133" dirty="0">
                  <a:latin typeface="微軟正黑體" panose="020B0604030504040204" pitchFamily="34" charset="-120"/>
                  <a:ea typeface="微軟正黑體" panose="020B0604030504040204" pitchFamily="34" charset="-120"/>
                </a:endParaRPr>
              </a:p>
            </p:txBody>
          </p:sp>
          <p:sp>
            <p:nvSpPr>
              <p:cNvPr id="44" name="Google Shape;1632;p46">
                <a:extLst>
                  <a:ext uri="{FF2B5EF4-FFF2-40B4-BE49-F238E27FC236}">
                    <a16:creationId xmlns:a16="http://schemas.microsoft.com/office/drawing/2014/main" id="{E18586DF-160D-4752-A16A-34730F68B31A}"/>
                  </a:ext>
                </a:extLst>
              </p:cNvPr>
              <p:cNvSpPr txBox="1"/>
              <p:nvPr/>
            </p:nvSpPr>
            <p:spPr>
              <a:xfrm>
                <a:off x="3779738" y="5813166"/>
                <a:ext cx="906154" cy="419420"/>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987C00"/>
                  </a:buClr>
                  <a:buSzPts val="2800"/>
                  <a:defRPr/>
                </a:pPr>
                <a:r>
                  <a:rPr lang="zh-TW" altLang="en-US"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遴選方案</a:t>
                </a:r>
                <a:endParaRPr sz="133" dirty="0">
                  <a:latin typeface="微軟正黑體" panose="020B0604030504040204" pitchFamily="34" charset="-120"/>
                  <a:ea typeface="微軟正黑體" panose="020B0604030504040204" pitchFamily="34" charset="-120"/>
                </a:endParaRPr>
              </a:p>
            </p:txBody>
          </p:sp>
          <p:grpSp>
            <p:nvGrpSpPr>
              <p:cNvPr id="45" name="Google Shape;1633;p46">
                <a:extLst>
                  <a:ext uri="{FF2B5EF4-FFF2-40B4-BE49-F238E27FC236}">
                    <a16:creationId xmlns:a16="http://schemas.microsoft.com/office/drawing/2014/main" id="{3C4BF73F-9E19-4AE6-8FD6-A6A33D55BD44}"/>
                  </a:ext>
                </a:extLst>
              </p:cNvPr>
              <p:cNvGrpSpPr/>
              <p:nvPr/>
            </p:nvGrpSpPr>
            <p:grpSpPr>
              <a:xfrm>
                <a:off x="1220065" y="5831058"/>
                <a:ext cx="7741915" cy="826165"/>
                <a:chOff x="1220065" y="5831058"/>
                <a:chExt cx="7741915" cy="826165"/>
              </a:xfrm>
            </p:grpSpPr>
            <p:grpSp>
              <p:nvGrpSpPr>
                <p:cNvPr id="46" name="Google Shape;1634;p46">
                  <a:extLst>
                    <a:ext uri="{FF2B5EF4-FFF2-40B4-BE49-F238E27FC236}">
                      <a16:creationId xmlns:a16="http://schemas.microsoft.com/office/drawing/2014/main" id="{CF8CB304-1551-4598-8AEE-2A8C4838E777}"/>
                    </a:ext>
                  </a:extLst>
                </p:cNvPr>
                <p:cNvGrpSpPr/>
                <p:nvPr/>
              </p:nvGrpSpPr>
              <p:grpSpPr>
                <a:xfrm>
                  <a:off x="1220065" y="6184729"/>
                  <a:ext cx="7634136" cy="472494"/>
                  <a:chOff x="336631" y="6150453"/>
                  <a:chExt cx="7634136" cy="472494"/>
                </a:xfrm>
              </p:grpSpPr>
              <p:cxnSp>
                <p:nvCxnSpPr>
                  <p:cNvPr id="49" name="Google Shape;1635;p46">
                    <a:extLst>
                      <a:ext uri="{FF2B5EF4-FFF2-40B4-BE49-F238E27FC236}">
                        <a16:creationId xmlns:a16="http://schemas.microsoft.com/office/drawing/2014/main" id="{40473764-53EE-4EBF-BE6A-35E6A988FAC9}"/>
                      </a:ext>
                    </a:extLst>
                  </p:cNvPr>
                  <p:cNvCxnSpPr/>
                  <p:nvPr/>
                </p:nvCxnSpPr>
                <p:spPr>
                  <a:xfrm>
                    <a:off x="336631" y="6369242"/>
                    <a:ext cx="2170844" cy="11857"/>
                  </a:xfrm>
                  <a:prstGeom prst="straightConnector1">
                    <a:avLst/>
                  </a:prstGeom>
                  <a:noFill/>
                  <a:ln w="57150" cap="flat" cmpd="sng">
                    <a:solidFill>
                      <a:srgbClr val="6A6A6A"/>
                    </a:solidFill>
                    <a:prstDash val="dashDot"/>
                    <a:round/>
                    <a:headEnd type="none" w="sm" len="sm"/>
                    <a:tailEnd type="triangle" w="med" len="med"/>
                  </a:ln>
                </p:spPr>
              </p:cxnSp>
              <p:sp>
                <p:nvSpPr>
                  <p:cNvPr id="50" name="Google Shape;1636;p46">
                    <a:extLst>
                      <a:ext uri="{FF2B5EF4-FFF2-40B4-BE49-F238E27FC236}">
                        <a16:creationId xmlns:a16="http://schemas.microsoft.com/office/drawing/2014/main" id="{BA90F094-8C8D-4CED-B35B-63897727A908}"/>
                      </a:ext>
                    </a:extLst>
                  </p:cNvPr>
                  <p:cNvSpPr/>
                  <p:nvPr/>
                </p:nvSpPr>
                <p:spPr>
                  <a:xfrm>
                    <a:off x="877738" y="6150453"/>
                    <a:ext cx="1330936" cy="461664"/>
                  </a:xfrm>
                  <a:prstGeom prst="ellipse">
                    <a:avLst/>
                  </a:prstGeom>
                  <a:solidFill>
                    <a:srgbClr val="E4BA00"/>
                  </a:solidFill>
                  <a:ln>
                    <a:noFill/>
                  </a:ln>
                  <a:effectLst>
                    <a:outerShdw blurRad="241300" dist="127000" dir="2700000" algn="tl" rotWithShape="0">
                      <a:srgbClr val="000000">
                        <a:alpha val="17647"/>
                      </a:srgbClr>
                    </a:outerShdw>
                  </a:effectLst>
                </p:spPr>
                <p:txBody>
                  <a:bodyPr spcFirstLastPara="1" wrap="square" lIns="243835" tIns="121901" rIns="243835" bIns="1219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C00000"/>
                      </a:buClr>
                      <a:buSzPts val="3200"/>
                      <a:defRPr/>
                    </a:pPr>
                    <a:r>
                      <a:rPr lang="en-US" altLang="zh-TW"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5</a:t>
                    </a:r>
                    <a:r>
                      <a:rPr lang="zh-TW" altLang="en-US"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月</a:t>
                    </a:r>
                    <a:endParaRPr sz="133" dirty="0">
                      <a:latin typeface="微軟正黑體" panose="020B0604030504040204" pitchFamily="34" charset="-120"/>
                      <a:ea typeface="微軟正黑體" panose="020B0604030504040204" pitchFamily="34" charset="-120"/>
                    </a:endParaRPr>
                  </a:p>
                </p:txBody>
              </p:sp>
              <p:cxnSp>
                <p:nvCxnSpPr>
                  <p:cNvPr id="51" name="Google Shape;1637;p46">
                    <a:extLst>
                      <a:ext uri="{FF2B5EF4-FFF2-40B4-BE49-F238E27FC236}">
                        <a16:creationId xmlns:a16="http://schemas.microsoft.com/office/drawing/2014/main" id="{82119550-7969-406B-9A45-99B18681C801}"/>
                      </a:ext>
                    </a:extLst>
                  </p:cNvPr>
                  <p:cNvCxnSpPr>
                    <a:cxnSpLocks/>
                    <a:endCxn id="53" idx="2"/>
                  </p:cNvCxnSpPr>
                  <p:nvPr/>
                </p:nvCxnSpPr>
                <p:spPr>
                  <a:xfrm>
                    <a:off x="2555504" y="6375327"/>
                    <a:ext cx="1813200" cy="0"/>
                  </a:xfrm>
                  <a:prstGeom prst="straightConnector1">
                    <a:avLst/>
                  </a:prstGeom>
                  <a:noFill/>
                  <a:ln w="57150" cap="flat" cmpd="sng">
                    <a:solidFill>
                      <a:srgbClr val="6A6A6A"/>
                    </a:solidFill>
                    <a:prstDash val="dashDot"/>
                    <a:round/>
                    <a:headEnd type="none" w="sm" len="sm"/>
                    <a:tailEnd type="triangle" w="med" len="med"/>
                  </a:ln>
                </p:spPr>
              </p:cxnSp>
              <p:sp>
                <p:nvSpPr>
                  <p:cNvPr id="52" name="Google Shape;1639;p46">
                    <a:extLst>
                      <a:ext uri="{FF2B5EF4-FFF2-40B4-BE49-F238E27FC236}">
                        <a16:creationId xmlns:a16="http://schemas.microsoft.com/office/drawing/2014/main" id="{8C1375EC-F22A-4A7C-936B-ABFC070CB87B}"/>
                      </a:ext>
                    </a:extLst>
                  </p:cNvPr>
                  <p:cNvSpPr/>
                  <p:nvPr/>
                </p:nvSpPr>
                <p:spPr>
                  <a:xfrm>
                    <a:off x="2773829" y="6164906"/>
                    <a:ext cx="1103626" cy="435293"/>
                  </a:xfrm>
                  <a:prstGeom prst="ellipse">
                    <a:avLst/>
                  </a:prstGeom>
                  <a:solidFill>
                    <a:srgbClr val="E4BA00"/>
                  </a:solidFill>
                  <a:ln>
                    <a:noFill/>
                  </a:ln>
                  <a:effectLst>
                    <a:outerShdw blurRad="241300" dist="127000" dir="2700000" algn="tl" rotWithShape="0">
                      <a:srgbClr val="000000">
                        <a:alpha val="17647"/>
                      </a:srgbClr>
                    </a:outerShdw>
                  </a:effectLst>
                </p:spPr>
                <p:txBody>
                  <a:bodyPr spcFirstLastPara="1" wrap="square" lIns="243835" tIns="121901" rIns="243835" bIns="1219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C00000"/>
                      </a:buClr>
                      <a:buSzPts val="3200"/>
                      <a:defRPr/>
                    </a:pPr>
                    <a:r>
                      <a:rPr lang="en-US" altLang="zh-TW"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6</a:t>
                    </a:r>
                    <a:r>
                      <a:rPr lang="zh-TW" altLang="en-US"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月</a:t>
                    </a:r>
                    <a:endParaRPr sz="1867" b="1" dirty="0">
                      <a:solidFill>
                        <a:srgbClr val="C00000"/>
                      </a:solidFill>
                      <a:latin typeface="微軟正黑體" panose="020B0604030504040204" pitchFamily="34" charset="-120"/>
                      <a:ea typeface="微軟正黑體" panose="020B0604030504040204" pitchFamily="34" charset="-120"/>
                      <a:cs typeface="Helvetica Neue"/>
                      <a:sym typeface="Helvetica Neue"/>
                    </a:endParaRPr>
                  </a:p>
                </p:txBody>
              </p:sp>
              <p:sp>
                <p:nvSpPr>
                  <p:cNvPr id="53" name="Google Shape;1638;p46">
                    <a:extLst>
                      <a:ext uri="{FF2B5EF4-FFF2-40B4-BE49-F238E27FC236}">
                        <a16:creationId xmlns:a16="http://schemas.microsoft.com/office/drawing/2014/main" id="{CE3A80A3-70A2-4EFC-894C-07A52AA26F61}"/>
                      </a:ext>
                    </a:extLst>
                  </p:cNvPr>
                  <p:cNvSpPr/>
                  <p:nvPr/>
                </p:nvSpPr>
                <p:spPr>
                  <a:xfrm>
                    <a:off x="4368704" y="6164905"/>
                    <a:ext cx="1496228" cy="420839"/>
                  </a:xfrm>
                  <a:prstGeom prst="ellipse">
                    <a:avLst/>
                  </a:prstGeom>
                  <a:solidFill>
                    <a:srgbClr val="E4BA00"/>
                  </a:solidFill>
                  <a:ln>
                    <a:noFill/>
                  </a:ln>
                  <a:effectLst>
                    <a:outerShdw blurRad="241300" dist="127000" dir="2700000" algn="tl" rotWithShape="0">
                      <a:srgbClr val="000000">
                        <a:alpha val="17647"/>
                      </a:srgbClr>
                    </a:outerShdw>
                  </a:effectLst>
                </p:spPr>
                <p:txBody>
                  <a:bodyPr spcFirstLastPara="1" wrap="square" lIns="243835" tIns="121901" rIns="243835" bIns="1219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C00000"/>
                      </a:buClr>
                      <a:buSzPts val="2800"/>
                      <a:defRPr/>
                    </a:pPr>
                    <a:r>
                      <a:rPr lang="en-US" altLang="zh-TW"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7</a:t>
                    </a:r>
                    <a:r>
                      <a:rPr lang="zh-TW" altLang="en-US"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a:t>
                    </a:r>
                    <a:r>
                      <a:rPr lang="en-US" altLang="zh-TW"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11</a:t>
                    </a:r>
                    <a:r>
                      <a:rPr lang="zh-TW" altLang="en-US"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月</a:t>
                    </a:r>
                  </a:p>
                </p:txBody>
              </p:sp>
              <p:cxnSp>
                <p:nvCxnSpPr>
                  <p:cNvPr id="54" name="Google Shape;1640;p46">
                    <a:extLst>
                      <a:ext uri="{FF2B5EF4-FFF2-40B4-BE49-F238E27FC236}">
                        <a16:creationId xmlns:a16="http://schemas.microsoft.com/office/drawing/2014/main" id="{5257EC4E-81A3-4CCF-8886-EB0FB6393AD1}"/>
                      </a:ext>
                    </a:extLst>
                  </p:cNvPr>
                  <p:cNvCxnSpPr>
                    <a:cxnSpLocks/>
                    <a:stCxn id="53" idx="6"/>
                  </p:cNvCxnSpPr>
                  <p:nvPr/>
                </p:nvCxnSpPr>
                <p:spPr>
                  <a:xfrm>
                    <a:off x="5864932" y="6375325"/>
                    <a:ext cx="2105835" cy="5774"/>
                  </a:xfrm>
                  <a:prstGeom prst="straightConnector1">
                    <a:avLst/>
                  </a:prstGeom>
                  <a:noFill/>
                  <a:ln w="57150" cap="flat" cmpd="sng">
                    <a:solidFill>
                      <a:srgbClr val="6A6A6A"/>
                    </a:solidFill>
                    <a:prstDash val="dashDot"/>
                    <a:round/>
                    <a:headEnd type="none" w="sm" len="sm"/>
                    <a:tailEnd type="triangle" w="med" len="med"/>
                  </a:ln>
                </p:spPr>
              </p:cxnSp>
              <p:sp>
                <p:nvSpPr>
                  <p:cNvPr id="55" name="Google Shape;1641;p46">
                    <a:extLst>
                      <a:ext uri="{FF2B5EF4-FFF2-40B4-BE49-F238E27FC236}">
                        <a16:creationId xmlns:a16="http://schemas.microsoft.com/office/drawing/2014/main" id="{A95BD711-D9A5-434E-ACFF-F89B5DCCCD94}"/>
                      </a:ext>
                    </a:extLst>
                  </p:cNvPr>
                  <p:cNvSpPr/>
                  <p:nvPr/>
                </p:nvSpPr>
                <p:spPr>
                  <a:xfrm>
                    <a:off x="6743826" y="6187654"/>
                    <a:ext cx="1020293" cy="435293"/>
                  </a:xfrm>
                  <a:prstGeom prst="ellipse">
                    <a:avLst/>
                  </a:prstGeom>
                  <a:solidFill>
                    <a:srgbClr val="E4BA00"/>
                  </a:solidFill>
                  <a:ln>
                    <a:noFill/>
                  </a:ln>
                  <a:effectLst>
                    <a:outerShdw blurRad="241300" dist="127000" dir="2700000" algn="tl" rotWithShape="0">
                      <a:srgbClr val="000000">
                        <a:alpha val="17647"/>
                      </a:srgbClr>
                    </a:outerShdw>
                  </a:effectLst>
                </p:spPr>
                <p:txBody>
                  <a:bodyPr spcFirstLastPara="1" wrap="square" lIns="243835" tIns="121901" rIns="243835" bIns="1219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C00000"/>
                      </a:buClr>
                      <a:buSzPts val="3200"/>
                      <a:defRPr/>
                    </a:pPr>
                    <a:r>
                      <a:rPr lang="en-US" altLang="zh-TW"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11</a:t>
                    </a:r>
                    <a:r>
                      <a:rPr lang="zh-TW" altLang="en-US" sz="1867" b="1" dirty="0">
                        <a:solidFill>
                          <a:srgbClr val="C00000"/>
                        </a:solidFill>
                        <a:latin typeface="微軟正黑體" panose="020B0604030504040204" pitchFamily="34" charset="-120"/>
                        <a:ea typeface="微軟正黑體" panose="020B0604030504040204" pitchFamily="34" charset="-120"/>
                        <a:cs typeface="Helvetica Neue"/>
                        <a:sym typeface="Helvetica Neue"/>
                      </a:rPr>
                      <a:t>月</a:t>
                    </a:r>
                    <a:endParaRPr sz="133" dirty="0">
                      <a:latin typeface="微軟正黑體" panose="020B0604030504040204" pitchFamily="34" charset="-120"/>
                      <a:ea typeface="微軟正黑體" panose="020B0604030504040204" pitchFamily="34" charset="-120"/>
                    </a:endParaRPr>
                  </a:p>
                </p:txBody>
              </p:sp>
            </p:grpSp>
            <p:sp>
              <p:nvSpPr>
                <p:cNvPr id="47" name="Google Shape;1642;p46">
                  <a:extLst>
                    <a:ext uri="{FF2B5EF4-FFF2-40B4-BE49-F238E27FC236}">
                      <a16:creationId xmlns:a16="http://schemas.microsoft.com/office/drawing/2014/main" id="{FCB569CC-3EC3-41A9-B066-3608A7143D6F}"/>
                    </a:ext>
                  </a:extLst>
                </p:cNvPr>
                <p:cNvSpPr txBox="1"/>
                <p:nvPr/>
              </p:nvSpPr>
              <p:spPr>
                <a:xfrm>
                  <a:off x="5666157" y="5831058"/>
                  <a:ext cx="906154" cy="419421"/>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987C00"/>
                    </a:buClr>
                    <a:buSzPts val="2800"/>
                    <a:defRPr/>
                  </a:pPr>
                  <a:r>
                    <a:rPr lang="zh-TW" altLang="en-US"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執行推動</a:t>
                  </a:r>
                  <a:endParaRPr sz="133" dirty="0">
                    <a:latin typeface="微軟正黑體" panose="020B0604030504040204" pitchFamily="34" charset="-120"/>
                    <a:ea typeface="微軟正黑體" panose="020B0604030504040204" pitchFamily="34" charset="-120"/>
                  </a:endParaRPr>
                </a:p>
              </p:txBody>
            </p:sp>
            <p:sp>
              <p:nvSpPr>
                <p:cNvPr id="48" name="Google Shape;1643;p46">
                  <a:extLst>
                    <a:ext uri="{FF2B5EF4-FFF2-40B4-BE49-F238E27FC236}">
                      <a16:creationId xmlns:a16="http://schemas.microsoft.com/office/drawing/2014/main" id="{F2F33364-2DFF-4DEB-BA28-88A609F93EBC}"/>
                    </a:ext>
                  </a:extLst>
                </p:cNvPr>
                <p:cNvSpPr txBox="1"/>
                <p:nvPr/>
              </p:nvSpPr>
              <p:spPr>
                <a:xfrm>
                  <a:off x="7199042" y="5855549"/>
                  <a:ext cx="1762938" cy="419421"/>
                </a:xfrm>
                <a:prstGeom prst="rect">
                  <a:avLst/>
                </a:prstGeom>
                <a:noFill/>
                <a:ln>
                  <a:noFill/>
                </a:ln>
              </p:spPr>
              <p:txBody>
                <a:bodyPr spcFirstLastPara="1" wrap="square" lIns="121901" tIns="60933" rIns="121901"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987C00"/>
                    </a:buClr>
                    <a:buSzPts val="2800"/>
                    <a:defRPr/>
                  </a:pPr>
                  <a:r>
                    <a:rPr lang="zh-TW" altLang="en-US"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成果驗收</a:t>
                  </a:r>
                  <a:r>
                    <a:rPr lang="en-US" altLang="zh-TW"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600" b="1" dirty="0">
                      <a:solidFill>
                        <a:srgbClr val="987C00"/>
                      </a:solidFill>
                      <a:latin typeface="微軟正黑體" panose="020B0604030504040204" pitchFamily="34" charset="-120"/>
                      <a:ea typeface="微軟正黑體" panose="020B0604030504040204" pitchFamily="34" charset="-120"/>
                      <a:cs typeface="Microsoft JhengHei"/>
                      <a:sym typeface="Microsoft JhengHei"/>
                    </a:rPr>
                    <a:t>活動發表</a:t>
                  </a:r>
                  <a:endParaRPr sz="133" dirty="0">
                    <a:latin typeface="微軟正黑體" panose="020B0604030504040204" pitchFamily="34" charset="-120"/>
                    <a:ea typeface="微軟正黑體" panose="020B0604030504040204" pitchFamily="34" charset="-120"/>
                  </a:endParaRPr>
                </a:p>
              </p:txBody>
            </p:sp>
          </p:grpSp>
        </p:grpSp>
        <p:pic>
          <p:nvPicPr>
            <p:cNvPr id="38" name="Google Shape;1674;p46">
              <a:extLst>
                <a:ext uri="{FF2B5EF4-FFF2-40B4-BE49-F238E27FC236}">
                  <a16:creationId xmlns:a16="http://schemas.microsoft.com/office/drawing/2014/main" id="{3C548E11-77AD-489B-B90F-C623C1CDF146}"/>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13334" y="7834175"/>
              <a:ext cx="1605796" cy="2281530"/>
            </a:xfrm>
            <a:prstGeom prst="rect">
              <a:avLst/>
            </a:prstGeom>
            <a:noFill/>
            <a:ln>
              <a:noFill/>
            </a:ln>
          </p:spPr>
        </p:pic>
        <p:pic>
          <p:nvPicPr>
            <p:cNvPr id="39" name="Google Shape;1675;p46">
              <a:extLst>
                <a:ext uri="{FF2B5EF4-FFF2-40B4-BE49-F238E27FC236}">
                  <a16:creationId xmlns:a16="http://schemas.microsoft.com/office/drawing/2014/main" id="{C9C12C46-9CC0-41DC-9BCE-99BC6654321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270678" y="7211104"/>
              <a:ext cx="1996880" cy="3181516"/>
            </a:xfrm>
            <a:prstGeom prst="rect">
              <a:avLst/>
            </a:prstGeom>
            <a:noFill/>
            <a:ln>
              <a:noFill/>
            </a:ln>
          </p:spPr>
        </p:pic>
        <p:pic>
          <p:nvPicPr>
            <p:cNvPr id="40" name="Google Shape;1676;p46">
              <a:extLst>
                <a:ext uri="{FF2B5EF4-FFF2-40B4-BE49-F238E27FC236}">
                  <a16:creationId xmlns:a16="http://schemas.microsoft.com/office/drawing/2014/main" id="{0EA59614-CAD9-4CAD-BFA7-D7B8AD1E83B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805413" y="7645901"/>
              <a:ext cx="1686855" cy="2328103"/>
            </a:xfrm>
            <a:prstGeom prst="rect">
              <a:avLst/>
            </a:prstGeom>
            <a:noFill/>
            <a:ln>
              <a:noFill/>
            </a:ln>
          </p:spPr>
        </p:pic>
        <p:pic>
          <p:nvPicPr>
            <p:cNvPr id="41" name="Google Shape;1677;p46">
              <a:extLst>
                <a:ext uri="{FF2B5EF4-FFF2-40B4-BE49-F238E27FC236}">
                  <a16:creationId xmlns:a16="http://schemas.microsoft.com/office/drawing/2014/main" id="{5C666DA2-1E4B-4BFC-952A-26A7C1608E36}"/>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784939" y="7668199"/>
              <a:ext cx="1812310" cy="2613489"/>
            </a:xfrm>
            <a:prstGeom prst="rect">
              <a:avLst/>
            </a:prstGeom>
            <a:noFill/>
            <a:ln>
              <a:noFill/>
            </a:ln>
          </p:spPr>
        </p:pic>
        <p:pic>
          <p:nvPicPr>
            <p:cNvPr id="42" name="Google Shape;1679;p46">
              <a:extLst>
                <a:ext uri="{FF2B5EF4-FFF2-40B4-BE49-F238E27FC236}">
                  <a16:creationId xmlns:a16="http://schemas.microsoft.com/office/drawing/2014/main" id="{4ACD4D0E-6E52-44A6-A5CE-674C9813E10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33094" y="7667336"/>
              <a:ext cx="1758472" cy="2580821"/>
            </a:xfrm>
            <a:prstGeom prst="rect">
              <a:avLst/>
            </a:prstGeom>
            <a:noFill/>
            <a:ln>
              <a:noFill/>
            </a:ln>
          </p:spPr>
        </p:pic>
      </p:grpSp>
    </p:spTree>
    <p:extLst>
      <p:ext uri="{BB962C8B-B14F-4D97-AF65-F5344CB8AC3E}">
        <p14:creationId xmlns:p14="http://schemas.microsoft.com/office/powerpoint/2010/main" val="345246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雲朵形 7">
            <a:extLst>
              <a:ext uri="{FF2B5EF4-FFF2-40B4-BE49-F238E27FC236}">
                <a16:creationId xmlns:a16="http://schemas.microsoft.com/office/drawing/2014/main" id="{94888AFB-EE1F-47EA-92C8-7E98DAF06AD3}"/>
              </a:ext>
            </a:extLst>
          </p:cNvPr>
          <p:cNvSpPr/>
          <p:nvPr/>
        </p:nvSpPr>
        <p:spPr>
          <a:xfrm rot="348136">
            <a:off x="1597199" y="2126512"/>
            <a:ext cx="4387140" cy="30302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2"/>
          <p:cNvSpPr txBox="1"/>
          <p:nvPr/>
        </p:nvSpPr>
        <p:spPr>
          <a:xfrm rot="21331925">
            <a:off x="2325676" y="2980159"/>
            <a:ext cx="6188299" cy="897682"/>
          </a:xfrm>
          <a:prstGeom prst="rect">
            <a:avLst/>
          </a:prstGeom>
        </p:spPr>
        <p:txBody>
          <a:bodyPr lIns="0" tIns="0" rIns="0" bIns="0" rtlCol="0" anchor="t">
            <a:spAutoFit/>
          </a:bodyPr>
          <a:lstStyle/>
          <a:p>
            <a:pPr defTabSz="609630">
              <a:lnSpc>
                <a:spcPts val="7040"/>
              </a:lnSpc>
              <a:spcBef>
                <a:spcPct val="0"/>
              </a:spcBef>
            </a:pPr>
            <a:r>
              <a:rPr lang="zh-TW" altLang="en-US" sz="5866" b="1" dirty="0">
                <a:latin typeface="jf open 粉圓 2.0" panose="020B0000000000000000" pitchFamily="34" charset="-120"/>
                <a:ea typeface="jf open 粉圓 2.0" panose="020B0000000000000000" pitchFamily="34" charset="-120"/>
              </a:rPr>
              <a:t>計畫介紹</a:t>
            </a:r>
            <a:endParaRPr lang="en-US" sz="5866" b="1" dirty="0">
              <a:latin typeface="jf open 粉圓 2.0" panose="020B0000000000000000" pitchFamily="34" charset="-120"/>
              <a:ea typeface="jf open 粉圓 2.0" panose="020B0000000000000000" pitchFamily="34" charset="-120"/>
            </a:endParaRPr>
          </a:p>
        </p:txBody>
      </p:sp>
      <p:sp>
        <p:nvSpPr>
          <p:cNvPr id="4" name="Freeform 4"/>
          <p:cNvSpPr/>
          <p:nvPr/>
        </p:nvSpPr>
        <p:spPr>
          <a:xfrm>
            <a:off x="7128387" y="456340"/>
            <a:ext cx="3512723" cy="5945321"/>
          </a:xfrm>
          <a:custGeom>
            <a:avLst/>
            <a:gdLst/>
            <a:ahLst/>
            <a:cxnLst/>
            <a:rect l="l" t="t" r="r" b="b"/>
            <a:pathLst>
              <a:path w="5269084" h="8917982">
                <a:moveTo>
                  <a:pt x="0" y="0"/>
                </a:moveTo>
                <a:lnTo>
                  <a:pt x="5269085" y="0"/>
                </a:lnTo>
                <a:lnTo>
                  <a:pt x="5269085" y="8917982"/>
                </a:lnTo>
                <a:lnTo>
                  <a:pt x="0" y="8917982"/>
                </a:lnTo>
                <a:lnTo>
                  <a:pt x="0" y="0"/>
                </a:lnTo>
                <a:close/>
              </a:path>
            </a:pathLst>
          </a:custGeom>
          <a:blipFill>
            <a:blip r:embed="rId2">
              <a:extLst>
                <a:ext uri="{96DAC541-7B7A-43D3-8B79-37D633B846F1}">
                  <asvg:svgBlip xmlns:asvg="http://schemas.microsoft.com/office/drawing/2016/SVG/main" r:embed="rId3"/>
                </a:ext>
              </a:extLst>
            </a:blip>
            <a:stretch>
              <a:fillRect r="-209803" b="-33455"/>
            </a:stretch>
          </a:blipFill>
        </p:spPr>
      </p:sp>
      <p:sp>
        <p:nvSpPr>
          <p:cNvPr id="3" name="投影片編號版面配置區 2">
            <a:extLst>
              <a:ext uri="{FF2B5EF4-FFF2-40B4-BE49-F238E27FC236}">
                <a16:creationId xmlns:a16="http://schemas.microsoft.com/office/drawing/2014/main" id="{D2BEF121-59CE-45C0-8248-BBA3B23A4832}"/>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84680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5BDB957-57C7-4683-BFB7-2330E21D6DFC}"/>
              </a:ext>
            </a:extLst>
          </p:cNvPr>
          <p:cNvSpPr txBox="1"/>
          <p:nvPr/>
        </p:nvSpPr>
        <p:spPr>
          <a:xfrm>
            <a:off x="92527" y="785150"/>
            <a:ext cx="3341475" cy="461665"/>
          </a:xfrm>
          <a:prstGeom prst="rect">
            <a:avLst/>
          </a:prstGeom>
          <a:noFill/>
        </p:spPr>
        <p:txBody>
          <a:bodyPr wrap="square" rtlCol="0">
            <a:spAutoFit/>
          </a:bodyPr>
          <a:lstStyle/>
          <a:p>
            <a:pPr defTabSz="1219170">
              <a:buClr>
                <a:srgbClr val="000000"/>
              </a:buClr>
            </a:pPr>
            <a:r>
              <a:rPr lang="en-US" altLang="zh-TW" sz="2400" kern="0" dirty="0">
                <a:solidFill>
                  <a:srgbClr val="000000"/>
                </a:solidFill>
                <a:latin typeface="jf open 粉圓 2.0" panose="020B0000000000000000" pitchFamily="34" charset="-120"/>
                <a:ea typeface="jf open 粉圓 2.0" panose="020B0000000000000000" pitchFamily="34" charset="-120"/>
                <a:cs typeface="Arial"/>
                <a:sym typeface="Arial"/>
              </a:rPr>
              <a:t>01</a:t>
            </a:r>
            <a:r>
              <a:rPr lang="zh-TW" altLang="en-US" sz="2400" kern="0" dirty="0">
                <a:solidFill>
                  <a:srgbClr val="000000"/>
                </a:solidFill>
                <a:latin typeface="jf open 粉圓 2.0" panose="020B0000000000000000" pitchFamily="34" charset="-120"/>
                <a:ea typeface="jf open 粉圓 2.0" panose="020B0000000000000000" pitchFamily="34" charset="-120"/>
                <a:cs typeface="Arial"/>
                <a:sym typeface="Arial"/>
              </a:rPr>
              <a:t>、申請單位資格</a:t>
            </a:r>
          </a:p>
        </p:txBody>
      </p:sp>
      <p:sp>
        <p:nvSpPr>
          <p:cNvPr id="7" name="Google Shape;1688;p47">
            <a:extLst>
              <a:ext uri="{FF2B5EF4-FFF2-40B4-BE49-F238E27FC236}">
                <a16:creationId xmlns:a16="http://schemas.microsoft.com/office/drawing/2014/main" id="{C5E09CD9-FD01-4A13-A418-036D938C6E6C}"/>
              </a:ext>
            </a:extLst>
          </p:cNvPr>
          <p:cNvSpPr txBox="1"/>
          <p:nvPr/>
        </p:nvSpPr>
        <p:spPr>
          <a:xfrm>
            <a:off x="1" y="1277560"/>
            <a:ext cx="2675012" cy="930234"/>
          </a:xfrm>
          <a:prstGeom prst="rect">
            <a:avLst/>
          </a:prstGeom>
          <a:noFill/>
          <a:ln>
            <a:noFill/>
          </a:ln>
        </p:spPr>
        <p:txBody>
          <a:bodyPr spcFirstLastPara="1" wrap="square" lIns="135467" tIns="135467" rIns="135467" bIns="1354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2438339">
              <a:buClr>
                <a:srgbClr val="10AD9B"/>
              </a:buClr>
              <a:buSzPts val="4800"/>
              <a:defRPr/>
            </a:pPr>
            <a:r>
              <a:rPr lang="zh-TW" altLang="en-US" sz="4267" b="1" dirty="0">
                <a:solidFill>
                  <a:srgbClr val="10AD9B"/>
                </a:solidFill>
                <a:latin typeface="jf open 粉圓 2.0" panose="020B0000000000000000" pitchFamily="34" charset="-120"/>
                <a:ea typeface="jf open 粉圓 2.0" panose="020B0000000000000000" pitchFamily="34" charset="-120"/>
                <a:cs typeface="Helvetica Neue"/>
                <a:sym typeface="Helvetica Neue"/>
              </a:rPr>
              <a:t>資服業者</a:t>
            </a:r>
            <a:endParaRPr sz="400" dirty="0">
              <a:latin typeface="jf open 粉圓 2.0" panose="020B0000000000000000" pitchFamily="34" charset="-120"/>
              <a:ea typeface="jf open 粉圓 2.0" panose="020B0000000000000000" pitchFamily="34" charset="-120"/>
            </a:endParaRPr>
          </a:p>
        </p:txBody>
      </p:sp>
      <p:sp>
        <p:nvSpPr>
          <p:cNvPr id="12" name="矩形: 圓角 11">
            <a:extLst>
              <a:ext uri="{FF2B5EF4-FFF2-40B4-BE49-F238E27FC236}">
                <a16:creationId xmlns:a16="http://schemas.microsoft.com/office/drawing/2014/main" id="{68D98574-BAD1-4F63-9F24-E88AE7381525}"/>
              </a:ext>
            </a:extLst>
          </p:cNvPr>
          <p:cNvSpPr/>
          <p:nvPr/>
        </p:nvSpPr>
        <p:spPr>
          <a:xfrm>
            <a:off x="226344" y="2220104"/>
            <a:ext cx="5540520" cy="120889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1219170">
              <a:buClr>
                <a:srgbClr val="000000"/>
              </a:buClr>
            </a:pPr>
            <a:r>
              <a:rPr lang="zh-TW" altLang="en-US" sz="1867"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一</a:t>
            </a: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、國內依法登記成立之獨資、合夥、有限合夥事業或公司，且申請企業之行業分類須為 </a:t>
            </a:r>
            <a:r>
              <a:rPr lang="en-US" altLang="zh-TW"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J582</a:t>
            </a: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（軟體出版業）、</a:t>
            </a:r>
            <a:r>
              <a:rPr lang="en-US" altLang="zh-TW"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J62</a:t>
            </a: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（電腦程式設計、諮詢及相關服務業）、</a:t>
            </a:r>
            <a:r>
              <a:rPr lang="en-US" altLang="zh-TW"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J63</a:t>
            </a: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（資訊服務業）。</a:t>
            </a:r>
            <a:endParaRPr lang="en-US" altLang="zh-TW" sz="133" b="1" dirty="0">
              <a:solidFill>
                <a:srgbClr val="003F4F"/>
              </a:solidFill>
              <a:latin typeface="jf open 粉圓 2.0" panose="020B0000000000000000" pitchFamily="34" charset="-120"/>
              <a:ea typeface="jf open 粉圓 2.0" panose="020B0000000000000000" pitchFamily="34" charset="-120"/>
              <a:sym typeface="Arial"/>
            </a:endParaRPr>
          </a:p>
        </p:txBody>
      </p:sp>
      <p:sp>
        <p:nvSpPr>
          <p:cNvPr id="13" name="矩形: 圓角 12">
            <a:extLst>
              <a:ext uri="{FF2B5EF4-FFF2-40B4-BE49-F238E27FC236}">
                <a16:creationId xmlns:a16="http://schemas.microsoft.com/office/drawing/2014/main" id="{E3E6F6FC-EE34-4729-BE8D-F15FE6359FDC}"/>
              </a:ext>
            </a:extLst>
          </p:cNvPr>
          <p:cNvSpPr/>
          <p:nvPr/>
        </p:nvSpPr>
        <p:spPr>
          <a:xfrm>
            <a:off x="226344" y="3615481"/>
            <a:ext cx="5540520" cy="58189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1219170">
              <a:buClr>
                <a:srgbClr val="000000"/>
              </a:buClr>
            </a:pP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二、實收資本額</a:t>
            </a:r>
            <a:r>
              <a:rPr lang="en-US" altLang="zh-TW"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100</a:t>
            </a:r>
            <a:r>
              <a:rPr lang="zh-TW" altLang="en-US" sz="1867" b="1" dirty="0">
                <a:solidFill>
                  <a:srgbClr val="003F4F"/>
                </a:solidFill>
                <a:latin typeface="jf open 粉圓 2.0" panose="020B0000000000000000" pitchFamily="34" charset="-120"/>
                <a:ea typeface="jf open 粉圓 2.0" panose="020B0000000000000000" pitchFamily="34" charset="-120"/>
                <a:cs typeface="Microsoft JhengHei"/>
                <a:sym typeface="Microsoft JhengHei"/>
              </a:rPr>
              <a:t>萬元以上</a:t>
            </a:r>
            <a:endParaRPr lang="en-US" altLang="zh-TW" sz="133" b="1" dirty="0">
              <a:solidFill>
                <a:srgbClr val="003F4F"/>
              </a:solidFill>
              <a:latin typeface="jf open 粉圓 2.0" panose="020B0000000000000000" pitchFamily="34" charset="-120"/>
              <a:ea typeface="jf open 粉圓 2.0" panose="020B0000000000000000" pitchFamily="34" charset="-120"/>
              <a:sym typeface="Arial"/>
            </a:endParaRPr>
          </a:p>
        </p:txBody>
      </p:sp>
      <p:sp>
        <p:nvSpPr>
          <p:cNvPr id="14" name="矩形: 圓角 13">
            <a:extLst>
              <a:ext uri="{FF2B5EF4-FFF2-40B4-BE49-F238E27FC236}">
                <a16:creationId xmlns:a16="http://schemas.microsoft.com/office/drawing/2014/main" id="{472B2C8E-4D62-49B2-85EE-F8089271B7C3}"/>
              </a:ext>
            </a:extLst>
          </p:cNvPr>
          <p:cNvSpPr/>
          <p:nvPr/>
        </p:nvSpPr>
        <p:spPr>
          <a:xfrm>
            <a:off x="226344" y="4383854"/>
            <a:ext cx="5540520" cy="13382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2438339">
              <a:lnSpc>
                <a:spcPct val="150000"/>
              </a:lnSpc>
              <a:buClr>
                <a:srgbClr val="5E5E5E"/>
              </a:buClr>
              <a:buSzPts val="3200"/>
              <a:defRPr/>
            </a:pPr>
            <a:r>
              <a:rPr lang="zh-TW" altLang="en-US" sz="1867" b="1" dirty="0">
                <a:solidFill>
                  <a:srgbClr val="003F4F"/>
                </a:solidFill>
                <a:latin typeface="jf open 粉圓 2.0" panose="020B0000000000000000" pitchFamily="34" charset="-120"/>
                <a:ea typeface="jf open 粉圓 2.0" panose="020B0000000000000000" pitchFamily="34" charset="-120"/>
                <a:sym typeface="Microsoft JhengHei"/>
              </a:rPr>
              <a:t>三、不得為陸資投資企業（依經濟部商業發展署商工登記資料公示查詢服務之股權狀況或經濟部投資審議司之陸資來臺投資事業名錄為準）。</a:t>
            </a:r>
            <a:endParaRPr lang="en-US" altLang="zh-TW" sz="1867" b="1" dirty="0">
              <a:solidFill>
                <a:srgbClr val="003F4F"/>
              </a:solidFill>
              <a:latin typeface="jf open 粉圓 2.0" panose="020B0000000000000000" pitchFamily="34" charset="-120"/>
              <a:ea typeface="jf open 粉圓 2.0" panose="020B0000000000000000" pitchFamily="34" charset="-120"/>
              <a:sym typeface="Microsoft JhengHei"/>
            </a:endParaRPr>
          </a:p>
        </p:txBody>
      </p:sp>
      <p:sp>
        <p:nvSpPr>
          <p:cNvPr id="15" name="矩形 14">
            <a:extLst>
              <a:ext uri="{FF2B5EF4-FFF2-40B4-BE49-F238E27FC236}">
                <a16:creationId xmlns:a16="http://schemas.microsoft.com/office/drawing/2014/main" id="{9773E96A-BF4A-429B-BA34-D7A735A9706B}"/>
              </a:ext>
            </a:extLst>
          </p:cNvPr>
          <p:cNvSpPr/>
          <p:nvPr/>
        </p:nvSpPr>
        <p:spPr>
          <a:xfrm>
            <a:off x="6425138" y="2244434"/>
            <a:ext cx="5345684" cy="830997"/>
          </a:xfrm>
          <a:prstGeom prst="rect">
            <a:avLst/>
          </a:prstGeom>
          <a:ln>
            <a:solidFill>
              <a:schemeClr val="tx1"/>
            </a:solidFill>
            <a:prstDash val="lgDashDot"/>
          </a:ln>
        </p:spPr>
        <p:txBody>
          <a:bodyPr wrap="square">
            <a:spAutoFit/>
          </a:bodyPr>
          <a:lstStyle/>
          <a:p>
            <a:pPr defTabSz="1219170">
              <a:buClr>
                <a:srgbClr val="000000"/>
              </a:buClr>
            </a:pPr>
            <a:r>
              <a:rPr lang="zh-TW" altLang="en-US" sz="1600" kern="0" dirty="0">
                <a:solidFill>
                  <a:srgbClr val="313131"/>
                </a:solidFill>
                <a:latin typeface="微軟正黑體" panose="020B0604030504040204" pitchFamily="34" charset="-120"/>
                <a:ea typeface="微軟正黑體" panose="020B0604030504040204" pitchFamily="34" charset="-120"/>
                <a:cs typeface="Arial"/>
                <a:sym typeface="Arial"/>
              </a:rPr>
              <a:t>公司是否須符合</a:t>
            </a:r>
            <a:r>
              <a:rPr lang="en-US" altLang="zh-TW" sz="1600" kern="0" dirty="0">
                <a:solidFill>
                  <a:srgbClr val="313131"/>
                </a:solidFill>
                <a:latin typeface="微軟正黑體" panose="020B0604030504040204" pitchFamily="34" charset="-120"/>
                <a:ea typeface="微軟正黑體" panose="020B0604030504040204" pitchFamily="34" charset="-120"/>
                <a:cs typeface="Arial"/>
                <a:sym typeface="Arial"/>
              </a:rPr>
              <a:t>J582</a:t>
            </a:r>
            <a:r>
              <a:rPr lang="zh-TW" altLang="en-US" sz="1600" kern="0" dirty="0">
                <a:solidFill>
                  <a:srgbClr val="313131"/>
                </a:solidFill>
                <a:latin typeface="微軟正黑體" panose="020B0604030504040204" pitchFamily="34" charset="-120"/>
                <a:ea typeface="微軟正黑體" panose="020B0604030504040204" pitchFamily="34" charset="-120"/>
                <a:cs typeface="Arial"/>
                <a:sym typeface="Arial"/>
              </a:rPr>
              <a:t>、</a:t>
            </a:r>
            <a:r>
              <a:rPr lang="en-US" altLang="zh-TW" sz="1600" kern="0" dirty="0">
                <a:solidFill>
                  <a:srgbClr val="313131"/>
                </a:solidFill>
                <a:latin typeface="微軟正黑體" panose="020B0604030504040204" pitchFamily="34" charset="-120"/>
                <a:ea typeface="微軟正黑體" panose="020B0604030504040204" pitchFamily="34" charset="-120"/>
                <a:cs typeface="Arial"/>
                <a:sym typeface="Arial"/>
              </a:rPr>
              <a:t>J62</a:t>
            </a:r>
            <a:r>
              <a:rPr lang="zh-TW" altLang="en-US" sz="1600" kern="0" dirty="0">
                <a:solidFill>
                  <a:srgbClr val="313131"/>
                </a:solidFill>
                <a:latin typeface="微軟正黑體" panose="020B0604030504040204" pitchFamily="34" charset="-120"/>
                <a:ea typeface="微軟正黑體" panose="020B0604030504040204" pitchFamily="34" charset="-120"/>
                <a:cs typeface="Arial"/>
                <a:sym typeface="Arial"/>
              </a:rPr>
              <a:t>、</a:t>
            </a:r>
            <a:r>
              <a:rPr lang="en-US" altLang="zh-TW" sz="1600" kern="0" dirty="0">
                <a:solidFill>
                  <a:srgbClr val="313131"/>
                </a:solidFill>
                <a:latin typeface="微軟正黑體" panose="020B0604030504040204" pitchFamily="34" charset="-120"/>
                <a:ea typeface="微軟正黑體" panose="020B0604030504040204" pitchFamily="34" charset="-120"/>
                <a:cs typeface="Arial"/>
                <a:sym typeface="Arial"/>
              </a:rPr>
              <a:t>J63</a:t>
            </a:r>
            <a:r>
              <a:rPr lang="zh-TW" altLang="en-US" sz="1600" kern="0" dirty="0">
                <a:solidFill>
                  <a:srgbClr val="313131"/>
                </a:solidFill>
                <a:latin typeface="微軟正黑體" panose="020B0604030504040204" pitchFamily="34" charset="-120"/>
                <a:ea typeface="微軟正黑體" panose="020B0604030504040204" pitchFamily="34" charset="-120"/>
                <a:cs typeface="Arial"/>
                <a:sym typeface="Arial"/>
              </a:rPr>
              <a:t>的行業分類，可至</a:t>
            </a:r>
            <a:r>
              <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rPr>
              <a:t>財政部稅務入口網​的「財政部稅籍登記資料公示查詢」</a:t>
            </a:r>
            <a:r>
              <a:rPr lang="zh-TW" altLang="en-US" sz="1600" kern="0" dirty="0">
                <a:solidFill>
                  <a:srgbClr val="313131"/>
                </a:solidFill>
                <a:latin typeface="微軟正黑體" panose="020B0604030504040204" pitchFamily="34" charset="-120"/>
                <a:ea typeface="微軟正黑體" panose="020B0604030504040204" pitchFamily="34" charset="-120"/>
                <a:cs typeface="Arial"/>
                <a:sym typeface="Arial"/>
              </a:rPr>
              <a:t>頁面輸入統一編號查詢，</a:t>
            </a:r>
            <a:r>
              <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rPr>
              <a:t>登記營業項目數字前碼為</a:t>
            </a:r>
            <a:r>
              <a:rPr lang="en-US" altLang="zh-TW" sz="1600" kern="0" dirty="0">
                <a:solidFill>
                  <a:srgbClr val="FF0000"/>
                </a:solidFill>
                <a:latin typeface="微軟正黑體" panose="020B0604030504040204" pitchFamily="34" charset="-120"/>
                <a:ea typeface="微軟正黑體" panose="020B0604030504040204" pitchFamily="34" charset="-120"/>
                <a:cs typeface="Arial"/>
                <a:sym typeface="Arial"/>
              </a:rPr>
              <a:t>582</a:t>
            </a:r>
            <a:r>
              <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rPr>
              <a:t>、</a:t>
            </a:r>
            <a:r>
              <a:rPr lang="en-US" altLang="zh-TW" sz="1600" kern="0" dirty="0">
                <a:solidFill>
                  <a:srgbClr val="FF0000"/>
                </a:solidFill>
                <a:latin typeface="微軟正黑體" panose="020B0604030504040204" pitchFamily="34" charset="-120"/>
                <a:ea typeface="微軟正黑體" panose="020B0604030504040204" pitchFamily="34" charset="-120"/>
                <a:cs typeface="Arial"/>
                <a:sym typeface="Arial"/>
              </a:rPr>
              <a:t>62</a:t>
            </a:r>
            <a:r>
              <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rPr>
              <a:t>、</a:t>
            </a:r>
            <a:r>
              <a:rPr lang="en-US" altLang="zh-TW" sz="1600" kern="0" dirty="0">
                <a:solidFill>
                  <a:srgbClr val="FF0000"/>
                </a:solidFill>
                <a:latin typeface="微軟正黑體" panose="020B0604030504040204" pitchFamily="34" charset="-120"/>
                <a:ea typeface="微軟正黑體" panose="020B0604030504040204" pitchFamily="34" charset="-120"/>
                <a:cs typeface="Arial"/>
                <a:sym typeface="Arial"/>
              </a:rPr>
              <a:t>63</a:t>
            </a:r>
            <a:r>
              <a:rPr lang="zh-TW" altLang="en-US" sz="1600" kern="0" dirty="0">
                <a:solidFill>
                  <a:srgbClr val="FF0000"/>
                </a:solidFill>
                <a:latin typeface="微軟正黑體" panose="020B0604030504040204" pitchFamily="34" charset="-120"/>
                <a:ea typeface="微軟正黑體" panose="020B0604030504040204" pitchFamily="34" charset="-120"/>
                <a:cs typeface="Arial"/>
                <a:sym typeface="Arial"/>
              </a:rPr>
              <a:t>。</a:t>
            </a:r>
          </a:p>
        </p:txBody>
      </p:sp>
      <p:pic>
        <p:nvPicPr>
          <p:cNvPr id="17" name="圖片 16">
            <a:extLst>
              <a:ext uri="{FF2B5EF4-FFF2-40B4-BE49-F238E27FC236}">
                <a16:creationId xmlns:a16="http://schemas.microsoft.com/office/drawing/2014/main" id="{B4227A2A-2DF7-4E87-A138-988FDB7BD2DB}"/>
              </a:ext>
            </a:extLst>
          </p:cNvPr>
          <p:cNvPicPr>
            <a:picLocks noChangeAspect="1"/>
          </p:cNvPicPr>
          <p:nvPr/>
        </p:nvPicPr>
        <p:blipFill>
          <a:blip r:embed="rId2"/>
          <a:stretch>
            <a:fillRect/>
          </a:stretch>
        </p:blipFill>
        <p:spPr>
          <a:xfrm>
            <a:off x="6185484" y="1318237"/>
            <a:ext cx="828017" cy="828017"/>
          </a:xfrm>
          <a:prstGeom prst="rect">
            <a:avLst/>
          </a:prstGeom>
        </p:spPr>
      </p:pic>
      <p:pic>
        <p:nvPicPr>
          <p:cNvPr id="19" name="圖片 18">
            <a:extLst>
              <a:ext uri="{FF2B5EF4-FFF2-40B4-BE49-F238E27FC236}">
                <a16:creationId xmlns:a16="http://schemas.microsoft.com/office/drawing/2014/main" id="{8ABF4F08-9306-4DB3-A489-1A7DE153F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5027" y="3293658"/>
            <a:ext cx="6070124" cy="2220945"/>
          </a:xfrm>
          <a:prstGeom prst="rect">
            <a:avLst/>
          </a:prstGeom>
        </p:spPr>
      </p:pic>
      <p:pic>
        <p:nvPicPr>
          <p:cNvPr id="20" name="圖片 19">
            <a:extLst>
              <a:ext uri="{FF2B5EF4-FFF2-40B4-BE49-F238E27FC236}">
                <a16:creationId xmlns:a16="http://schemas.microsoft.com/office/drawing/2014/main" id="{E11A57F6-63F0-4350-A058-C1FE17B018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5667" y="5052958"/>
            <a:ext cx="1755663" cy="1829327"/>
          </a:xfrm>
          <a:prstGeom prst="rect">
            <a:avLst/>
          </a:prstGeom>
        </p:spPr>
      </p:pic>
      <p:sp>
        <p:nvSpPr>
          <p:cNvPr id="28" name="箭號: 向下 27">
            <a:extLst>
              <a:ext uri="{FF2B5EF4-FFF2-40B4-BE49-F238E27FC236}">
                <a16:creationId xmlns:a16="http://schemas.microsoft.com/office/drawing/2014/main" id="{E003235C-D5F1-46C1-B92E-4C7C35E06867}"/>
              </a:ext>
            </a:extLst>
          </p:cNvPr>
          <p:cNvSpPr/>
          <p:nvPr/>
        </p:nvSpPr>
        <p:spPr>
          <a:xfrm>
            <a:off x="9576263" y="5174877"/>
            <a:ext cx="535067" cy="13644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TW" altLang="en-US" sz="1867" kern="0">
              <a:solidFill>
                <a:srgbClr val="FFFFFF"/>
              </a:solidFill>
              <a:latin typeface="Arial"/>
              <a:ea typeface="新細明體" panose="02020500000000000000" pitchFamily="18" charset="-120"/>
              <a:sym typeface="Arial"/>
            </a:endParaRPr>
          </a:p>
        </p:txBody>
      </p:sp>
      <p:sp>
        <p:nvSpPr>
          <p:cNvPr id="30" name="文字方塊 29">
            <a:extLst>
              <a:ext uri="{FF2B5EF4-FFF2-40B4-BE49-F238E27FC236}">
                <a16:creationId xmlns:a16="http://schemas.microsoft.com/office/drawing/2014/main" id="{242D5885-DD6A-4510-BC1D-6ACFD7D977E1}"/>
              </a:ext>
            </a:extLst>
          </p:cNvPr>
          <p:cNvSpPr txBox="1"/>
          <p:nvPr/>
        </p:nvSpPr>
        <p:spPr>
          <a:xfrm>
            <a:off x="1" y="43227"/>
            <a:ext cx="1440873" cy="379656"/>
          </a:xfrm>
          <a:prstGeom prst="rect">
            <a:avLst/>
          </a:prstGeom>
          <a:noFill/>
        </p:spPr>
        <p:txBody>
          <a:bodyPr wrap="square" rtlCol="0">
            <a:spAutoFit/>
          </a:bodyPr>
          <a:lstStyle/>
          <a:p>
            <a:pPr defTabSz="1219170">
              <a:buClr>
                <a:srgbClr val="000000"/>
              </a:buClr>
            </a:pPr>
            <a:r>
              <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rPr>
              <a:t>須知</a:t>
            </a:r>
            <a:r>
              <a:rPr lang="en-US" altLang="zh-TW" sz="1867" kern="0" dirty="0">
                <a:solidFill>
                  <a:srgbClr val="FFFFFF"/>
                </a:solidFill>
                <a:latin typeface="jf open 粉圓 2.0" panose="020B0000000000000000" pitchFamily="34" charset="-120"/>
                <a:ea typeface="jf open 粉圓 2.0" panose="020B0000000000000000" pitchFamily="34" charset="-120"/>
                <a:cs typeface="Arial"/>
                <a:sym typeface="Arial"/>
              </a:rPr>
              <a:t>P.1</a:t>
            </a:r>
            <a:endParaRPr lang="zh-TW" altLang="en-US" sz="1867" kern="0" dirty="0">
              <a:solidFill>
                <a:srgbClr val="FFFFFF"/>
              </a:solidFill>
              <a:latin typeface="jf open 粉圓 2.0" panose="020B0000000000000000" pitchFamily="34" charset="-120"/>
              <a:ea typeface="jf open 粉圓 2.0" panose="020B0000000000000000" pitchFamily="34" charset="-120"/>
              <a:cs typeface="Arial"/>
              <a:sym typeface="Arial"/>
            </a:endParaRPr>
          </a:p>
        </p:txBody>
      </p:sp>
      <p:sp>
        <p:nvSpPr>
          <p:cNvPr id="31" name="矩形 30">
            <a:extLst>
              <a:ext uri="{FF2B5EF4-FFF2-40B4-BE49-F238E27FC236}">
                <a16:creationId xmlns:a16="http://schemas.microsoft.com/office/drawing/2014/main" id="{7C675A75-3031-4C2C-BB90-D3020930362B}"/>
              </a:ext>
            </a:extLst>
          </p:cNvPr>
          <p:cNvSpPr/>
          <p:nvPr/>
        </p:nvSpPr>
        <p:spPr>
          <a:xfrm>
            <a:off x="550808" y="5979464"/>
            <a:ext cx="7347488" cy="428002"/>
          </a:xfrm>
          <a:prstGeom prst="rect">
            <a:avLst/>
          </a:prstGeom>
        </p:spPr>
        <p:txBody>
          <a:bodyPr wrap="square">
            <a:spAutoFit/>
          </a:bodyPr>
          <a:lstStyle/>
          <a:p>
            <a:pPr defTabSz="1219170">
              <a:lnSpc>
                <a:spcPts val="3067"/>
              </a:lnSpc>
              <a:spcBef>
                <a:spcPts val="320"/>
              </a:spcBef>
              <a:buClr>
                <a:srgbClr val="000000"/>
              </a:buClr>
            </a:pPr>
            <a:r>
              <a:rPr lang="en-US" altLang="zh-TW" sz="1867" kern="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a:t>
            </a:r>
            <a:r>
              <a:rPr lang="zh-TW"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提案申請經費依提案規模及內容核定，每案上限為新臺幣</a:t>
            </a:r>
            <a:r>
              <a:rPr lang="en-US"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100</a:t>
            </a:r>
            <a:r>
              <a:rPr lang="zh-TW" altLang="zh-TW" sz="1867" kern="0" dirty="0">
                <a:solidFill>
                  <a:srgbClr val="000000"/>
                </a:solidFill>
                <a:latin typeface="jf open 粉圓 2.0" panose="020B0000000000000000" pitchFamily="34" charset="-120"/>
                <a:ea typeface="jf open 粉圓 2.0" panose="020B0000000000000000" pitchFamily="34" charset="-120"/>
                <a:cs typeface="標楷體" panose="03000509000000000000" pitchFamily="65" charset="-120"/>
                <a:sym typeface="Arial"/>
              </a:rPr>
              <a:t>萬元。</a:t>
            </a:r>
            <a:endParaRPr lang="zh-TW" altLang="zh-TW" sz="1400" kern="150" dirty="0">
              <a:solidFill>
                <a:srgbClr val="000000"/>
              </a:solidFill>
              <a:latin typeface="jf open 粉圓 2.0" panose="020B0000000000000000" pitchFamily="34" charset="-120"/>
              <a:ea typeface="jf open 粉圓 2.0" panose="020B0000000000000000" pitchFamily="34" charset="-120"/>
              <a:cs typeface="Times New Roman" panose="02020603050405020304" pitchFamily="18" charset="0"/>
              <a:sym typeface="Arial"/>
            </a:endParaRPr>
          </a:p>
        </p:txBody>
      </p:sp>
    </p:spTree>
    <p:extLst>
      <p:ext uri="{BB962C8B-B14F-4D97-AF65-F5344CB8AC3E}">
        <p14:creationId xmlns:p14="http://schemas.microsoft.com/office/powerpoint/2010/main" val="1963944086"/>
      </p:ext>
    </p:extLst>
  </p:cSld>
  <p:clrMapOvr>
    <a:masterClrMapping/>
  </p:clrMapOvr>
</p:sld>
</file>

<file path=ppt/theme/theme1.xml><?xml version="1.0" encoding="utf-8"?>
<a:theme xmlns:a="http://schemas.openxmlformats.org/drawingml/2006/main" name="Dealing with Irrational People by Slidesgo">
  <a:themeElements>
    <a:clrScheme name="Simple Light">
      <a:dk1>
        <a:srgbClr val="003F4F"/>
      </a:dk1>
      <a:lt1>
        <a:srgbClr val="FFFFFF"/>
      </a:lt1>
      <a:dk2>
        <a:srgbClr val="FFFFFF"/>
      </a:dk2>
      <a:lt2>
        <a:srgbClr val="FFFFFF"/>
      </a:lt2>
      <a:accent1>
        <a:srgbClr val="F49394"/>
      </a:accent1>
      <a:accent2>
        <a:srgbClr val="F55B6A"/>
      </a:accent2>
      <a:accent3>
        <a:srgbClr val="9BA0C4"/>
      </a:accent3>
      <a:accent4>
        <a:srgbClr val="003F4F"/>
      </a:accent4>
      <a:accent5>
        <a:srgbClr val="9DD7CE"/>
      </a:accent5>
      <a:accent6>
        <a:srgbClr val="5A9E91"/>
      </a:accent6>
      <a:hlink>
        <a:srgbClr val="003F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3077</Words>
  <Application>Microsoft Office PowerPoint</Application>
  <PresentationFormat>寬螢幕</PresentationFormat>
  <Paragraphs>241</Paragraphs>
  <Slides>29</Slides>
  <Notes>6</Notes>
  <HiddenSlides>0</HiddenSlides>
  <MMClips>0</MMClips>
  <ScaleCrop>false</ScaleCrop>
  <HeadingPairs>
    <vt:vector size="6" baseType="variant">
      <vt:variant>
        <vt:lpstr>使用字型</vt:lpstr>
      </vt:variant>
      <vt:variant>
        <vt:i4>26</vt:i4>
      </vt:variant>
      <vt:variant>
        <vt:lpstr>佈景主題</vt:lpstr>
      </vt:variant>
      <vt:variant>
        <vt:i4>2</vt:i4>
      </vt:variant>
      <vt:variant>
        <vt:lpstr>投影片標題</vt:lpstr>
      </vt:variant>
      <vt:variant>
        <vt:i4>29</vt:i4>
      </vt:variant>
    </vt:vector>
  </HeadingPairs>
  <TitlesOfParts>
    <vt:vector size="57" baseType="lpstr">
      <vt:lpstr>.蘋方-港</vt:lpstr>
      <vt:lpstr>.蘋方-繁</vt:lpstr>
      <vt:lpstr>等线</vt:lpstr>
      <vt:lpstr>Helvetica Neue</vt:lpstr>
      <vt:lpstr>jf open 粉圓 2.0</vt:lpstr>
      <vt:lpstr>Josefin Sans SemiBold</vt:lpstr>
      <vt:lpstr>Microsoft YaHei</vt:lpstr>
      <vt:lpstr>Noto Sans Mono CJK TC Bold</vt:lpstr>
      <vt:lpstr>Noto Sans Symbols</vt:lpstr>
      <vt:lpstr>Noto Sans TC</vt:lpstr>
      <vt:lpstr>Noto Sans TC Light</vt:lpstr>
      <vt:lpstr>Open Sans</vt:lpstr>
      <vt:lpstr>Ranchers</vt:lpstr>
      <vt:lpstr>Roboto Condensed Light</vt:lpstr>
      <vt:lpstr>宋体</vt:lpstr>
      <vt:lpstr>宋体</vt:lpstr>
      <vt:lpstr>Sofia Pro Soft Bold</vt:lpstr>
      <vt:lpstr>微軟正黑體</vt:lpstr>
      <vt:lpstr>微軟正黑體</vt:lpstr>
      <vt:lpstr>新細明體</vt:lpstr>
      <vt:lpstr>標楷體</vt:lpstr>
      <vt:lpstr>Arial</vt:lpstr>
      <vt:lpstr>Calibri</vt:lpstr>
      <vt:lpstr>Roboto</vt:lpstr>
      <vt:lpstr>Times New Roman</vt:lpstr>
      <vt:lpstr>Wingdings</vt:lpstr>
      <vt:lpstr>Dealing with Irrational People by Slidesgo</vt:lpstr>
      <vt:lpstr>Office Theme</vt:lpstr>
      <vt:lpstr>PowerPoint 簡報</vt:lpstr>
      <vt:lpstr>PowerPoint 簡報</vt:lpstr>
      <vt:lpstr>偏鄉數位提升計畫</vt:lpstr>
      <vt:lpstr>碰到的問題</vt:lpstr>
      <vt:lpstr>在地化組織的數位化難題</vt:lpstr>
      <vt:lpstr>在地企業的數位化難題</vt:lpstr>
      <vt:lpstr>縮減數位落差</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常見問題集</vt:lpstr>
      <vt:lpstr>常見問題集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黃鈺軒</dc:creator>
  <cp:lastModifiedBy>陳家庠</cp:lastModifiedBy>
  <cp:revision>45</cp:revision>
  <dcterms:created xsi:type="dcterms:W3CDTF">2024-05-29T20:47:33Z</dcterms:created>
  <dcterms:modified xsi:type="dcterms:W3CDTF">2024-08-28T09:45:39Z</dcterms:modified>
</cp:coreProperties>
</file>